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9" r:id="rId1"/>
  </p:sldMasterIdLst>
  <p:notesMasterIdLst>
    <p:notesMasterId r:id="rId31"/>
  </p:notesMasterIdLst>
  <p:sldIdLst>
    <p:sldId id="259" r:id="rId2"/>
    <p:sldId id="257" r:id="rId3"/>
    <p:sldId id="273" r:id="rId4"/>
    <p:sldId id="262" r:id="rId5"/>
    <p:sldId id="274" r:id="rId6"/>
    <p:sldId id="275" r:id="rId7"/>
    <p:sldId id="279" r:id="rId8"/>
    <p:sldId id="285" r:id="rId9"/>
    <p:sldId id="280" r:id="rId10"/>
    <p:sldId id="277" r:id="rId11"/>
    <p:sldId id="281" r:id="rId12"/>
    <p:sldId id="283" r:id="rId13"/>
    <p:sldId id="269" r:id="rId14"/>
    <p:sldId id="272" r:id="rId15"/>
    <p:sldId id="284" r:id="rId16"/>
    <p:sldId id="288" r:id="rId17"/>
    <p:sldId id="287" r:id="rId18"/>
    <p:sldId id="286" r:id="rId19"/>
    <p:sldId id="282" r:id="rId20"/>
    <p:sldId id="263" r:id="rId21"/>
    <p:sldId id="266" r:id="rId22"/>
    <p:sldId id="271" r:id="rId23"/>
    <p:sldId id="260" r:id="rId24"/>
    <p:sldId id="276" r:id="rId25"/>
    <p:sldId id="278" r:id="rId26"/>
    <p:sldId id="268" r:id="rId27"/>
    <p:sldId id="265" r:id="rId28"/>
    <p:sldId id="267" r:id="rId29"/>
    <p:sldId id="258"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91"/>
    <p:restoredTop sz="94687"/>
  </p:normalViewPr>
  <p:slideViewPr>
    <p:cSldViewPr snapToGrid="0">
      <p:cViewPr varScale="1">
        <p:scale>
          <a:sx n="127" d="100"/>
          <a:sy n="127" d="100"/>
        </p:scale>
        <p:origin x="216" y="4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86FF44-D2F4-9948-A225-7D77235E6073}" type="datetimeFigureOut">
              <a:rPr lang="en-US" smtClean="0"/>
              <a:t>9/17/24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61DA702-19B2-EA45-83B1-AAAE55601B23}" type="slidenum">
              <a:rPr lang="en-US" smtClean="0"/>
              <a:t>‹#›</a:t>
            </a:fld>
            <a:endParaRPr lang="en-US"/>
          </a:p>
        </p:txBody>
      </p:sp>
    </p:spTree>
    <p:extLst>
      <p:ext uri="{BB962C8B-B14F-4D97-AF65-F5344CB8AC3E}">
        <p14:creationId xmlns:p14="http://schemas.microsoft.com/office/powerpoint/2010/main" val="103931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61DA702-19B2-EA45-83B1-AAAE55601B23}" type="slidenum">
              <a:rPr lang="en-US" smtClean="0"/>
              <a:t>28</a:t>
            </a:fld>
            <a:endParaRPr lang="en-US"/>
          </a:p>
        </p:txBody>
      </p:sp>
    </p:spTree>
    <p:extLst>
      <p:ext uri="{BB962C8B-B14F-4D97-AF65-F5344CB8AC3E}">
        <p14:creationId xmlns:p14="http://schemas.microsoft.com/office/powerpoint/2010/main" val="2328260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83D70-91AA-429A-BD57-1CB6792B30EE}"/>
              </a:ext>
            </a:extLst>
          </p:cNvPr>
          <p:cNvSpPr>
            <a:spLocks noGrp="1"/>
          </p:cNvSpPr>
          <p:nvPr>
            <p:ph type="ctrTitle"/>
          </p:nvPr>
        </p:nvSpPr>
        <p:spPr>
          <a:xfrm>
            <a:off x="1088136" y="1078030"/>
            <a:ext cx="9288096" cy="2956718"/>
          </a:xfrm>
        </p:spPr>
        <p:txBody>
          <a:bodyPr anchor="t">
            <a:noAutofit/>
          </a:bodyPr>
          <a:lstStyle>
            <a:lvl1pPr algn="l">
              <a:defRPr sz="6600" cap="all" baseline="0"/>
            </a:lvl1pPr>
          </a:lstStyle>
          <a:p>
            <a:r>
              <a:rPr lang="en-US" dirty="0"/>
              <a:t>Click to edit Master title style</a:t>
            </a:r>
          </a:p>
        </p:txBody>
      </p:sp>
      <p:sp>
        <p:nvSpPr>
          <p:cNvPr id="3" name="Subtitle 2">
            <a:extLst>
              <a:ext uri="{FF2B5EF4-FFF2-40B4-BE49-F238E27FC236}">
                <a16:creationId xmlns:a16="http://schemas.microsoft.com/office/drawing/2014/main" id="{F065D245-B564-481D-A323-F73C5BCA8461}"/>
              </a:ext>
            </a:extLst>
          </p:cNvPr>
          <p:cNvSpPr>
            <a:spLocks noGrp="1"/>
          </p:cNvSpPr>
          <p:nvPr>
            <p:ph type="subTitle" idx="1"/>
          </p:nvPr>
        </p:nvSpPr>
        <p:spPr>
          <a:xfrm>
            <a:off x="1088136" y="4455621"/>
            <a:ext cx="9288096" cy="1435331"/>
          </a:xfrm>
        </p:spPr>
        <p:txBody>
          <a:bodyPr>
            <a:normAutofit/>
          </a:bodyPr>
          <a:lstStyle>
            <a:lvl1pPr marL="0" indent="0" algn="l">
              <a:lnSpc>
                <a:spcPct val="12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28E072EE-51B3-4C0C-A460-4684AB079301}"/>
              </a:ext>
            </a:extLst>
          </p:cNvPr>
          <p:cNvSpPr>
            <a:spLocks noGrp="1"/>
          </p:cNvSpPr>
          <p:nvPr>
            <p:ph type="dt" sz="half" idx="10"/>
          </p:nvPr>
        </p:nvSpPr>
        <p:spPr/>
        <p:txBody>
          <a:bodyPr/>
          <a:lstStyle/>
          <a:p>
            <a:fld id="{A1E45834-53BD-4C8F-B791-CD5378F4150E}" type="datetimeFigureOut">
              <a:rPr lang="en-US" smtClean="0"/>
              <a:t>9/17/24</a:t>
            </a:fld>
            <a:endParaRPr lang="en-US"/>
          </a:p>
        </p:txBody>
      </p:sp>
      <p:sp>
        <p:nvSpPr>
          <p:cNvPr id="5" name="Footer Placeholder 4">
            <a:extLst>
              <a:ext uri="{FF2B5EF4-FFF2-40B4-BE49-F238E27FC236}">
                <a16:creationId xmlns:a16="http://schemas.microsoft.com/office/drawing/2014/main" id="{011422A5-3076-413B-84CB-ED3BA4171C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267C68-40D5-477E-9DBC-C28FD4B1142F}"/>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29431477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6C900-05BC-4021-B69F-2DAF974B7EF6}"/>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3F26E227-253A-44A0-9404-1CFD8CE419C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FF5A02-0FC4-41C8-A13C-4C929B28846B}"/>
              </a:ext>
            </a:extLst>
          </p:cNvPr>
          <p:cNvSpPr>
            <a:spLocks noGrp="1"/>
          </p:cNvSpPr>
          <p:nvPr>
            <p:ph type="dt" sz="half" idx="10"/>
          </p:nvPr>
        </p:nvSpPr>
        <p:spPr/>
        <p:txBody>
          <a:bodyPr/>
          <a:lstStyle/>
          <a:p>
            <a:fld id="{A1E45834-53BD-4C8F-B791-CD5378F4150E}" type="datetimeFigureOut">
              <a:rPr lang="en-US" smtClean="0"/>
              <a:t>9/17/24</a:t>
            </a:fld>
            <a:endParaRPr lang="en-US"/>
          </a:p>
        </p:txBody>
      </p:sp>
      <p:sp>
        <p:nvSpPr>
          <p:cNvPr id="5" name="Footer Placeholder 4">
            <a:extLst>
              <a:ext uri="{FF2B5EF4-FFF2-40B4-BE49-F238E27FC236}">
                <a16:creationId xmlns:a16="http://schemas.microsoft.com/office/drawing/2014/main" id="{80459378-C430-49DB-B2D6-E32FBBCD4A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B9D57D-CB8E-4E67-AE2D-2790E2AA60CB}"/>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35974079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82CF945-D70F-49C1-8CE5-5758C1166014}"/>
              </a:ext>
            </a:extLst>
          </p:cNvPr>
          <p:cNvSpPr>
            <a:spLocks noGrp="1"/>
          </p:cNvSpPr>
          <p:nvPr>
            <p:ph type="title" orient="vert"/>
          </p:nvPr>
        </p:nvSpPr>
        <p:spPr>
          <a:xfrm>
            <a:off x="9182100" y="1091381"/>
            <a:ext cx="2171700" cy="4953369"/>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C2FDB721-04AA-4330-8045-3F2D9BB4BC66}"/>
              </a:ext>
            </a:extLst>
          </p:cNvPr>
          <p:cNvSpPr>
            <a:spLocks noGrp="1"/>
          </p:cNvSpPr>
          <p:nvPr>
            <p:ph type="body" orient="vert" idx="1"/>
          </p:nvPr>
        </p:nvSpPr>
        <p:spPr>
          <a:xfrm>
            <a:off x="838200" y="1091381"/>
            <a:ext cx="8265340" cy="4953369"/>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F418C15-991C-4C71-8DCD-DB3B3888831F}"/>
              </a:ext>
            </a:extLst>
          </p:cNvPr>
          <p:cNvSpPr>
            <a:spLocks noGrp="1"/>
          </p:cNvSpPr>
          <p:nvPr>
            <p:ph type="dt" sz="half" idx="10"/>
          </p:nvPr>
        </p:nvSpPr>
        <p:spPr/>
        <p:txBody>
          <a:bodyPr/>
          <a:lstStyle/>
          <a:p>
            <a:fld id="{A1E45834-53BD-4C8F-B791-CD5378F4150E}" type="datetimeFigureOut">
              <a:rPr lang="en-US" smtClean="0"/>
              <a:t>9/17/24</a:t>
            </a:fld>
            <a:endParaRPr lang="en-US"/>
          </a:p>
        </p:txBody>
      </p:sp>
      <p:sp>
        <p:nvSpPr>
          <p:cNvPr id="5" name="Footer Placeholder 4">
            <a:extLst>
              <a:ext uri="{FF2B5EF4-FFF2-40B4-BE49-F238E27FC236}">
                <a16:creationId xmlns:a16="http://schemas.microsoft.com/office/drawing/2014/main" id="{F7728CC3-5830-4EFA-B28E-1648904DE1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DA91B6-E419-4483-9B66-3C758788BC48}"/>
              </a:ext>
            </a:extLst>
          </p:cNvPr>
          <p:cNvSpPr>
            <a:spLocks noGrp="1"/>
          </p:cNvSpPr>
          <p:nvPr>
            <p:ph type="sldNum" sz="quarter" idx="12"/>
          </p:nvPr>
        </p:nvSpPr>
        <p:spPr/>
        <p:txBody>
          <a:bodyPr/>
          <a:lstStyle/>
          <a:p>
            <a:fld id="{719D7796-F675-488F-AC46-C88938C80352}" type="slidenum">
              <a:rPr lang="en-US" smtClean="0"/>
              <a:t>‹#›</a:t>
            </a:fld>
            <a:endParaRPr lang="en-US"/>
          </a:p>
        </p:txBody>
      </p:sp>
      <p:cxnSp>
        <p:nvCxnSpPr>
          <p:cNvPr id="7" name="Straight Connector 6">
            <a:extLst>
              <a:ext uri="{FF2B5EF4-FFF2-40B4-BE49-F238E27FC236}">
                <a16:creationId xmlns:a16="http://schemas.microsoft.com/office/drawing/2014/main" id="{DE447C6A-78C3-4687-9A71-A05DBF6700DE}"/>
              </a:ext>
            </a:extLst>
          </p:cNvPr>
          <p:cNvCxnSpPr>
            <a:cxnSpLocks/>
          </p:cNvCxnSpPr>
          <p:nvPr/>
        </p:nvCxnSpPr>
        <p:spPr>
          <a:xfrm>
            <a:off x="11387805"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737215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EE2F5-9D3C-4BE7-9AD5-335B31CF2C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F98C4F-4BF6-47CF-ABEE-2B12748C470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539070-70D2-4DD1-A439-155343FE262E}"/>
              </a:ext>
            </a:extLst>
          </p:cNvPr>
          <p:cNvSpPr>
            <a:spLocks noGrp="1"/>
          </p:cNvSpPr>
          <p:nvPr>
            <p:ph type="dt" sz="half" idx="10"/>
          </p:nvPr>
        </p:nvSpPr>
        <p:spPr/>
        <p:txBody>
          <a:bodyPr/>
          <a:lstStyle/>
          <a:p>
            <a:fld id="{A1E45834-53BD-4C8F-B791-CD5378F4150E}" type="datetimeFigureOut">
              <a:rPr lang="en-US" smtClean="0"/>
              <a:t>9/17/24</a:t>
            </a:fld>
            <a:endParaRPr lang="en-US"/>
          </a:p>
        </p:txBody>
      </p:sp>
      <p:sp>
        <p:nvSpPr>
          <p:cNvPr id="5" name="Footer Placeholder 4">
            <a:extLst>
              <a:ext uri="{FF2B5EF4-FFF2-40B4-BE49-F238E27FC236}">
                <a16:creationId xmlns:a16="http://schemas.microsoft.com/office/drawing/2014/main" id="{6151AB30-CD74-471D-9FA6-ADC0C901E6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A137C4-F19E-4521-8DCB-4E0CF9CA3193}"/>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5309840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8007D-9B1D-4E2C-B38F-29C6820996DF}"/>
              </a:ext>
            </a:extLst>
          </p:cNvPr>
          <p:cNvSpPr>
            <a:spLocks noGrp="1"/>
          </p:cNvSpPr>
          <p:nvPr>
            <p:ph type="title"/>
          </p:nvPr>
        </p:nvSpPr>
        <p:spPr>
          <a:xfrm>
            <a:off x="1090940" y="1099127"/>
            <a:ext cx="9272260" cy="3472874"/>
          </a:xfrm>
        </p:spPr>
        <p:txBody>
          <a:bodyPr anchor="t">
            <a:normAutofit/>
          </a:bodyPr>
          <a:lstStyle>
            <a:lvl1pPr>
              <a:defRPr sz="4000" cap="all"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960C51B-B525-4032-9D08-2978D7367BFF}"/>
              </a:ext>
            </a:extLst>
          </p:cNvPr>
          <p:cNvSpPr>
            <a:spLocks noGrp="1"/>
          </p:cNvSpPr>
          <p:nvPr>
            <p:ph type="body" idx="1"/>
          </p:nvPr>
        </p:nvSpPr>
        <p:spPr>
          <a:xfrm>
            <a:off x="1090939" y="4572000"/>
            <a:ext cx="9272262" cy="1320801"/>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3408851-4DCC-447C-828A-5F7E66F7623D}"/>
              </a:ext>
            </a:extLst>
          </p:cNvPr>
          <p:cNvSpPr>
            <a:spLocks noGrp="1"/>
          </p:cNvSpPr>
          <p:nvPr>
            <p:ph type="dt" sz="half" idx="10"/>
          </p:nvPr>
        </p:nvSpPr>
        <p:spPr/>
        <p:txBody>
          <a:bodyPr/>
          <a:lstStyle/>
          <a:p>
            <a:fld id="{A1E45834-53BD-4C8F-B791-CD5378F4150E}" type="datetimeFigureOut">
              <a:rPr lang="en-US" smtClean="0"/>
              <a:t>9/17/24</a:t>
            </a:fld>
            <a:endParaRPr lang="en-US"/>
          </a:p>
        </p:txBody>
      </p:sp>
      <p:sp>
        <p:nvSpPr>
          <p:cNvPr id="5" name="Footer Placeholder 4">
            <a:extLst>
              <a:ext uri="{FF2B5EF4-FFF2-40B4-BE49-F238E27FC236}">
                <a16:creationId xmlns:a16="http://schemas.microsoft.com/office/drawing/2014/main" id="{4C094542-CAEF-4D6C-BE6A-BC100F0590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8BDE40-8468-4051-9703-B751608AAF9D}"/>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23717285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BF7AE-3892-4896-8C15-7A35A41EFD9C}"/>
              </a:ext>
            </a:extLst>
          </p:cNvPr>
          <p:cNvSpPr>
            <a:spLocks noGrp="1"/>
          </p:cNvSpPr>
          <p:nvPr>
            <p:ph type="title"/>
          </p:nvPr>
        </p:nvSpPr>
        <p:spPr>
          <a:xfrm>
            <a:off x="1088136" y="1088136"/>
            <a:ext cx="9890066" cy="1294228"/>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F2FD9A26-86F1-4817-B243-4DE63B4F182F}"/>
              </a:ext>
            </a:extLst>
          </p:cNvPr>
          <p:cNvSpPr>
            <a:spLocks noGrp="1"/>
          </p:cNvSpPr>
          <p:nvPr>
            <p:ph sz="half" idx="1"/>
          </p:nvPr>
        </p:nvSpPr>
        <p:spPr>
          <a:xfrm>
            <a:off x="1082185" y="2440568"/>
            <a:ext cx="4841505" cy="380128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D454BF9B-EA16-48C8-96B9-7A66051BE768}"/>
              </a:ext>
            </a:extLst>
          </p:cNvPr>
          <p:cNvSpPr>
            <a:spLocks noGrp="1"/>
          </p:cNvSpPr>
          <p:nvPr>
            <p:ph sz="half" idx="2"/>
          </p:nvPr>
        </p:nvSpPr>
        <p:spPr>
          <a:xfrm>
            <a:off x="6172200" y="2440568"/>
            <a:ext cx="4806002" cy="38012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16E2D9F-1FCE-4A1C-996E-DB05777A8994}"/>
              </a:ext>
            </a:extLst>
          </p:cNvPr>
          <p:cNvSpPr>
            <a:spLocks noGrp="1"/>
          </p:cNvSpPr>
          <p:nvPr>
            <p:ph type="dt" sz="half" idx="10"/>
          </p:nvPr>
        </p:nvSpPr>
        <p:spPr/>
        <p:txBody>
          <a:bodyPr/>
          <a:lstStyle/>
          <a:p>
            <a:fld id="{A1E45834-53BD-4C8F-B791-CD5378F4150E}" type="datetimeFigureOut">
              <a:rPr lang="en-US" smtClean="0"/>
              <a:t>9/17/24</a:t>
            </a:fld>
            <a:endParaRPr lang="en-US"/>
          </a:p>
        </p:txBody>
      </p:sp>
      <p:sp>
        <p:nvSpPr>
          <p:cNvPr id="6" name="Footer Placeholder 5">
            <a:extLst>
              <a:ext uri="{FF2B5EF4-FFF2-40B4-BE49-F238E27FC236}">
                <a16:creationId xmlns:a16="http://schemas.microsoft.com/office/drawing/2014/main" id="{40629E05-3F6C-40BF-9324-118588B6CA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9BE013-C5C0-4CBD-982E-36F037F7366F}"/>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16146434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ED885-5FE5-4407-BE4D-FAD01C40A905}"/>
              </a:ext>
            </a:extLst>
          </p:cNvPr>
          <p:cNvSpPr>
            <a:spLocks noGrp="1"/>
          </p:cNvSpPr>
          <p:nvPr>
            <p:ph type="title"/>
          </p:nvPr>
        </p:nvSpPr>
        <p:spPr>
          <a:xfrm>
            <a:off x="1090940" y="1084333"/>
            <a:ext cx="9949455" cy="838856"/>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6E322A77-C134-4857-83E5-51217D3C29FB}"/>
              </a:ext>
            </a:extLst>
          </p:cNvPr>
          <p:cNvSpPr>
            <a:spLocks noGrp="1"/>
          </p:cNvSpPr>
          <p:nvPr>
            <p:ph type="body" idx="1"/>
          </p:nvPr>
        </p:nvSpPr>
        <p:spPr>
          <a:xfrm>
            <a:off x="1092088" y="1923190"/>
            <a:ext cx="4816475" cy="838856"/>
          </a:xfrm>
        </p:spPr>
        <p:txBody>
          <a:bodyPr anchor="b">
            <a:normAutofit/>
          </a:bodyPr>
          <a:lstStyle>
            <a:lvl1pPr marL="0" indent="0">
              <a:lnSpc>
                <a:spcPct val="100000"/>
              </a:lnSpc>
              <a:buNone/>
              <a:defRPr sz="2000" b="1"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9A4ECBFE-C62C-471B-BFE4-1272EAC3479D}"/>
              </a:ext>
            </a:extLst>
          </p:cNvPr>
          <p:cNvSpPr>
            <a:spLocks noGrp="1"/>
          </p:cNvSpPr>
          <p:nvPr>
            <p:ph sz="half" idx="2"/>
          </p:nvPr>
        </p:nvSpPr>
        <p:spPr>
          <a:xfrm>
            <a:off x="1092088" y="2825791"/>
            <a:ext cx="4816475" cy="336387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710AFC6-F407-4F35-BD37-B32F9B4036D0}"/>
              </a:ext>
            </a:extLst>
          </p:cNvPr>
          <p:cNvSpPr>
            <a:spLocks noGrp="1"/>
          </p:cNvSpPr>
          <p:nvPr>
            <p:ph type="body" sz="quarter" idx="3"/>
          </p:nvPr>
        </p:nvSpPr>
        <p:spPr>
          <a:xfrm>
            <a:off x="6215482" y="1923190"/>
            <a:ext cx="4824913" cy="838856"/>
          </a:xfrm>
        </p:spPr>
        <p:txBody>
          <a:bodyPr anchor="b">
            <a:normAutofit/>
          </a:bodyPr>
          <a:lstStyle>
            <a:lvl1pPr marL="0" indent="0">
              <a:lnSpc>
                <a:spcPct val="100000"/>
              </a:lnSpc>
              <a:buNone/>
              <a:defRPr sz="2000" b="1" cap="all" spc="1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58D60D5-0F83-46CB-92F3-849FC08E6E92}"/>
              </a:ext>
            </a:extLst>
          </p:cNvPr>
          <p:cNvSpPr>
            <a:spLocks noGrp="1"/>
          </p:cNvSpPr>
          <p:nvPr>
            <p:ph sz="quarter" idx="4"/>
          </p:nvPr>
        </p:nvSpPr>
        <p:spPr>
          <a:xfrm>
            <a:off x="6215482" y="2825791"/>
            <a:ext cx="4824913" cy="33638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5AE694-5CA0-48DA-90D3-EC42BD1D86C1}"/>
              </a:ext>
            </a:extLst>
          </p:cNvPr>
          <p:cNvSpPr>
            <a:spLocks noGrp="1"/>
          </p:cNvSpPr>
          <p:nvPr>
            <p:ph type="dt" sz="half" idx="10"/>
          </p:nvPr>
        </p:nvSpPr>
        <p:spPr/>
        <p:txBody>
          <a:bodyPr/>
          <a:lstStyle/>
          <a:p>
            <a:fld id="{A1E45834-53BD-4C8F-B791-CD5378F4150E}" type="datetimeFigureOut">
              <a:rPr lang="en-US" smtClean="0"/>
              <a:t>9/17/24</a:t>
            </a:fld>
            <a:endParaRPr lang="en-US"/>
          </a:p>
        </p:txBody>
      </p:sp>
      <p:sp>
        <p:nvSpPr>
          <p:cNvPr id="8" name="Footer Placeholder 7">
            <a:extLst>
              <a:ext uri="{FF2B5EF4-FFF2-40B4-BE49-F238E27FC236}">
                <a16:creationId xmlns:a16="http://schemas.microsoft.com/office/drawing/2014/main" id="{F340A80D-4CCB-4899-9E1D-A5967F4E649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F753A9D-469A-4ED9-99A1-7E4B115F8933}"/>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10572108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7C91E-0A11-4E5D-9B8D-5316E73A2D58}"/>
              </a:ext>
            </a:extLst>
          </p:cNvPr>
          <p:cNvSpPr>
            <a:spLocks noGrp="1"/>
          </p:cNvSpPr>
          <p:nvPr>
            <p:ph type="title"/>
          </p:nvPr>
        </p:nvSpPr>
        <p:spPr/>
        <p:txBody>
          <a:bodyPr/>
          <a:lstStyle>
            <a:lvl1pPr>
              <a:defRPr cap="all" baseline="0"/>
            </a:lvl1pPr>
          </a:lstStyle>
          <a:p>
            <a:r>
              <a:rPr lang="en-US" dirty="0"/>
              <a:t>Click to edit Master title style</a:t>
            </a:r>
          </a:p>
        </p:txBody>
      </p:sp>
      <p:sp>
        <p:nvSpPr>
          <p:cNvPr id="3" name="Date Placeholder 2">
            <a:extLst>
              <a:ext uri="{FF2B5EF4-FFF2-40B4-BE49-F238E27FC236}">
                <a16:creationId xmlns:a16="http://schemas.microsoft.com/office/drawing/2014/main" id="{A1B8A8D1-71AD-4F9F-B393-9EED83FEF003}"/>
              </a:ext>
            </a:extLst>
          </p:cNvPr>
          <p:cNvSpPr>
            <a:spLocks noGrp="1"/>
          </p:cNvSpPr>
          <p:nvPr>
            <p:ph type="dt" sz="half" idx="10"/>
          </p:nvPr>
        </p:nvSpPr>
        <p:spPr/>
        <p:txBody>
          <a:bodyPr/>
          <a:lstStyle/>
          <a:p>
            <a:fld id="{A1E45834-53BD-4C8F-B791-CD5378F4150E}" type="datetimeFigureOut">
              <a:rPr lang="en-US" smtClean="0"/>
              <a:t>9/17/24</a:t>
            </a:fld>
            <a:endParaRPr lang="en-US"/>
          </a:p>
        </p:txBody>
      </p:sp>
      <p:sp>
        <p:nvSpPr>
          <p:cNvPr id="4" name="Footer Placeholder 3">
            <a:extLst>
              <a:ext uri="{FF2B5EF4-FFF2-40B4-BE49-F238E27FC236}">
                <a16:creationId xmlns:a16="http://schemas.microsoft.com/office/drawing/2014/main" id="{D7E36922-9A4C-453D-9B70-0C3A70281C0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F5AAEF2-65DC-4E28-9AA4-5115ACB074CC}"/>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5071815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48B02B-A32A-4383-BBC7-0C383390A96F}"/>
              </a:ext>
            </a:extLst>
          </p:cNvPr>
          <p:cNvSpPr>
            <a:spLocks noGrp="1"/>
          </p:cNvSpPr>
          <p:nvPr>
            <p:ph type="dt" sz="half" idx="10"/>
          </p:nvPr>
        </p:nvSpPr>
        <p:spPr/>
        <p:txBody>
          <a:bodyPr/>
          <a:lstStyle/>
          <a:p>
            <a:fld id="{A1E45834-53BD-4C8F-B791-CD5378F4150E}" type="datetimeFigureOut">
              <a:rPr lang="en-US" smtClean="0"/>
              <a:t>9/17/24</a:t>
            </a:fld>
            <a:endParaRPr lang="en-US"/>
          </a:p>
        </p:txBody>
      </p:sp>
      <p:sp>
        <p:nvSpPr>
          <p:cNvPr id="3" name="Footer Placeholder 2">
            <a:extLst>
              <a:ext uri="{FF2B5EF4-FFF2-40B4-BE49-F238E27FC236}">
                <a16:creationId xmlns:a16="http://schemas.microsoft.com/office/drawing/2014/main" id="{FCFF7E77-47E0-4F9E-9148-8D0C59C0CFC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98005A2-ECF0-4759-A17B-FDECE80683F4}"/>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1737044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1DD4B-5676-477E-8C52-4C1CF160FCDE}"/>
              </a:ext>
            </a:extLst>
          </p:cNvPr>
          <p:cNvSpPr>
            <a:spLocks noGrp="1"/>
          </p:cNvSpPr>
          <p:nvPr>
            <p:ph type="title"/>
          </p:nvPr>
        </p:nvSpPr>
        <p:spPr>
          <a:xfrm>
            <a:off x="1090940" y="1094448"/>
            <a:ext cx="3785860" cy="1554362"/>
          </a:xfrm>
        </p:spPr>
        <p:txBody>
          <a:bodyPr anchor="t">
            <a:normAutofit/>
          </a:bodyPr>
          <a:lstStyle>
            <a:lvl1pPr>
              <a:defRPr sz="2800" cap="all" baseline="0"/>
            </a:lvl1pPr>
          </a:lstStyle>
          <a:p>
            <a:r>
              <a:rPr lang="en-US" dirty="0"/>
              <a:t>Click to edit Master title style</a:t>
            </a:r>
          </a:p>
        </p:txBody>
      </p:sp>
      <p:sp>
        <p:nvSpPr>
          <p:cNvPr id="3" name="Content Placeholder 2">
            <a:extLst>
              <a:ext uri="{FF2B5EF4-FFF2-40B4-BE49-F238E27FC236}">
                <a16:creationId xmlns:a16="http://schemas.microsoft.com/office/drawing/2014/main" id="{4B5A3E63-EB15-4D82-BF2B-36BB030C430D}"/>
              </a:ext>
            </a:extLst>
          </p:cNvPr>
          <p:cNvSpPr>
            <a:spLocks noGrp="1"/>
          </p:cNvSpPr>
          <p:nvPr>
            <p:ph idx="1"/>
          </p:nvPr>
        </p:nvSpPr>
        <p:spPr>
          <a:xfrm>
            <a:off x="5524500" y="922689"/>
            <a:ext cx="5486002"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CBE994E-BAB7-43DC-A0E4-C779CF2A33D5}"/>
              </a:ext>
            </a:extLst>
          </p:cNvPr>
          <p:cNvSpPr>
            <a:spLocks noGrp="1"/>
          </p:cNvSpPr>
          <p:nvPr>
            <p:ph type="body" sz="half" idx="2"/>
          </p:nvPr>
        </p:nvSpPr>
        <p:spPr>
          <a:xfrm>
            <a:off x="1090940" y="2701254"/>
            <a:ext cx="3785860" cy="316773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DEFAAA-1B70-42AA-ADCC-F49B58132654}"/>
              </a:ext>
            </a:extLst>
          </p:cNvPr>
          <p:cNvSpPr>
            <a:spLocks noGrp="1"/>
          </p:cNvSpPr>
          <p:nvPr>
            <p:ph type="dt" sz="half" idx="10"/>
          </p:nvPr>
        </p:nvSpPr>
        <p:spPr/>
        <p:txBody>
          <a:bodyPr/>
          <a:lstStyle/>
          <a:p>
            <a:fld id="{A1E45834-53BD-4C8F-B791-CD5378F4150E}" type="datetimeFigureOut">
              <a:rPr lang="en-US" smtClean="0"/>
              <a:t>9/17/24</a:t>
            </a:fld>
            <a:endParaRPr lang="en-US"/>
          </a:p>
        </p:txBody>
      </p:sp>
      <p:sp>
        <p:nvSpPr>
          <p:cNvPr id="6" name="Footer Placeholder 5">
            <a:extLst>
              <a:ext uri="{FF2B5EF4-FFF2-40B4-BE49-F238E27FC236}">
                <a16:creationId xmlns:a16="http://schemas.microsoft.com/office/drawing/2014/main" id="{E4C7B6CC-1C13-4F34-AC86-CCD442C8C3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F1B638-9061-41AD-AF47-73A4AF8B781A}"/>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18482996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F3C43-1676-4A29-83F9-D788ED2E71E9}"/>
              </a:ext>
            </a:extLst>
          </p:cNvPr>
          <p:cNvSpPr>
            <a:spLocks noGrp="1"/>
          </p:cNvSpPr>
          <p:nvPr>
            <p:ph type="title"/>
          </p:nvPr>
        </p:nvSpPr>
        <p:spPr>
          <a:xfrm>
            <a:off x="1090940" y="1097280"/>
            <a:ext cx="3785860" cy="1559740"/>
          </a:xfrm>
        </p:spPr>
        <p:txBody>
          <a:bodyPr anchor="t">
            <a:normAutofit/>
          </a:bodyPr>
          <a:lstStyle>
            <a:lvl1pPr>
              <a:defRPr sz="2800" cap="all" baseline="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5214A903-97C7-4349-B8CE-1BBED1942E3B}"/>
              </a:ext>
            </a:extLst>
          </p:cNvPr>
          <p:cNvSpPr>
            <a:spLocks noGrp="1"/>
          </p:cNvSpPr>
          <p:nvPr>
            <p:ph type="pic" idx="1"/>
          </p:nvPr>
        </p:nvSpPr>
        <p:spPr>
          <a:xfrm>
            <a:off x="5524500" y="1143000"/>
            <a:ext cx="5486400"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BF0A9F58-4AEB-4286-98F7-3C77AA913BE8}"/>
              </a:ext>
            </a:extLst>
          </p:cNvPr>
          <p:cNvSpPr>
            <a:spLocks noGrp="1"/>
          </p:cNvSpPr>
          <p:nvPr>
            <p:ph type="body" sz="half" idx="2"/>
          </p:nvPr>
        </p:nvSpPr>
        <p:spPr>
          <a:xfrm>
            <a:off x="1090940" y="2697480"/>
            <a:ext cx="3785860" cy="309342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F55A58-F085-4500-AF61-045B12C8F41E}"/>
              </a:ext>
            </a:extLst>
          </p:cNvPr>
          <p:cNvSpPr>
            <a:spLocks noGrp="1"/>
          </p:cNvSpPr>
          <p:nvPr>
            <p:ph type="dt" sz="half" idx="10"/>
          </p:nvPr>
        </p:nvSpPr>
        <p:spPr/>
        <p:txBody>
          <a:bodyPr/>
          <a:lstStyle/>
          <a:p>
            <a:fld id="{A1E45834-53BD-4C8F-B791-CD5378F4150E}" type="datetimeFigureOut">
              <a:rPr lang="en-US" smtClean="0"/>
              <a:t>9/17/24</a:t>
            </a:fld>
            <a:endParaRPr lang="en-US"/>
          </a:p>
        </p:txBody>
      </p:sp>
      <p:sp>
        <p:nvSpPr>
          <p:cNvPr id="6" name="Footer Placeholder 5">
            <a:extLst>
              <a:ext uri="{FF2B5EF4-FFF2-40B4-BE49-F238E27FC236}">
                <a16:creationId xmlns:a16="http://schemas.microsoft.com/office/drawing/2014/main" id="{E9936470-561D-49AE-AC84-B79D483FDA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EF2BE2-DF21-4683-9D5F-849A525FD5C4}"/>
              </a:ext>
            </a:extLst>
          </p:cNvPr>
          <p:cNvSpPr>
            <a:spLocks noGrp="1"/>
          </p:cNvSpPr>
          <p:nvPr>
            <p:ph type="sldNum" sz="quarter" idx="12"/>
          </p:nvPr>
        </p:nvSpPr>
        <p:spPr/>
        <p:txBody>
          <a:bodyPr/>
          <a:lstStyle/>
          <a:p>
            <a:fld id="{719D7796-F675-488F-AC46-C88938C80352}" type="slidenum">
              <a:rPr lang="en-US" smtClean="0"/>
              <a:t>‹#›</a:t>
            </a:fld>
            <a:endParaRPr lang="en-US"/>
          </a:p>
        </p:txBody>
      </p:sp>
    </p:spTree>
    <p:extLst>
      <p:ext uri="{BB962C8B-B14F-4D97-AF65-F5344CB8AC3E}">
        <p14:creationId xmlns:p14="http://schemas.microsoft.com/office/powerpoint/2010/main" val="1554490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E4438DC-3CEE-4170-9B1C-BAC05CD8C3B5}"/>
              </a:ext>
            </a:extLst>
          </p:cNvPr>
          <p:cNvSpPr>
            <a:spLocks noGrp="1"/>
          </p:cNvSpPr>
          <p:nvPr>
            <p:ph type="title"/>
          </p:nvPr>
        </p:nvSpPr>
        <p:spPr>
          <a:xfrm>
            <a:off x="1088136" y="1090245"/>
            <a:ext cx="9922764" cy="1294228"/>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47C19D24-DCBE-47F9-8B85-8A118B02B3C9}"/>
              </a:ext>
            </a:extLst>
          </p:cNvPr>
          <p:cNvSpPr>
            <a:spLocks noGrp="1"/>
          </p:cNvSpPr>
          <p:nvPr>
            <p:ph type="body" idx="1"/>
          </p:nvPr>
        </p:nvSpPr>
        <p:spPr>
          <a:xfrm>
            <a:off x="1088136" y="2447778"/>
            <a:ext cx="9922764" cy="383872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34F5788-BDCE-49E2-80AE-31C739C6A0CE}"/>
              </a:ext>
            </a:extLst>
          </p:cNvPr>
          <p:cNvSpPr>
            <a:spLocks noGrp="1"/>
          </p:cNvSpPr>
          <p:nvPr>
            <p:ph type="dt" sz="half" idx="2"/>
          </p:nvPr>
        </p:nvSpPr>
        <p:spPr>
          <a:xfrm>
            <a:off x="7315200" y="6389688"/>
            <a:ext cx="3695302" cy="365125"/>
          </a:xfrm>
          <a:prstGeom prst="rect">
            <a:avLst/>
          </a:prstGeom>
        </p:spPr>
        <p:txBody>
          <a:bodyPr vert="horz" lIns="91440" tIns="45720" rIns="91440" bIns="45720" rtlCol="0" anchor="ctr"/>
          <a:lstStyle>
            <a:lvl1pPr algn="l">
              <a:defRPr sz="900">
                <a:solidFill>
                  <a:schemeClr val="tx1"/>
                </a:solidFill>
              </a:defRPr>
            </a:lvl1pPr>
          </a:lstStyle>
          <a:p>
            <a:fld id="{A1E45834-53BD-4C8F-B791-CD5378F4150E}" type="datetimeFigureOut">
              <a:rPr lang="en-US" smtClean="0"/>
              <a:t>9/17/24</a:t>
            </a:fld>
            <a:endParaRPr lang="en-US"/>
          </a:p>
        </p:txBody>
      </p:sp>
      <p:sp>
        <p:nvSpPr>
          <p:cNvPr id="5" name="Footer Placeholder 4">
            <a:extLst>
              <a:ext uri="{FF2B5EF4-FFF2-40B4-BE49-F238E27FC236}">
                <a16:creationId xmlns:a16="http://schemas.microsoft.com/office/drawing/2014/main" id="{FD1D5844-8163-4D82-BEFC-BC2D8D511B7E}"/>
              </a:ext>
            </a:extLst>
          </p:cNvPr>
          <p:cNvSpPr>
            <a:spLocks noGrp="1"/>
          </p:cNvSpPr>
          <p:nvPr>
            <p:ph type="ftr" sz="quarter" idx="3"/>
          </p:nvPr>
        </p:nvSpPr>
        <p:spPr>
          <a:xfrm>
            <a:off x="1090940" y="6389688"/>
            <a:ext cx="4433560" cy="365125"/>
          </a:xfrm>
          <a:prstGeom prst="rect">
            <a:avLst/>
          </a:prstGeom>
        </p:spPr>
        <p:txBody>
          <a:bodyPr vert="horz" lIns="91440" tIns="45720" rIns="91440" bIns="45720" rtlCol="0" anchor="ctr"/>
          <a:lstStyle>
            <a:lvl1pPr algn="l">
              <a:defRPr sz="9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22698A50-C435-4220-82C6-C8D62A7C9EB0}"/>
              </a:ext>
            </a:extLst>
          </p:cNvPr>
          <p:cNvSpPr>
            <a:spLocks noGrp="1"/>
          </p:cNvSpPr>
          <p:nvPr>
            <p:ph type="sldNum" sz="quarter" idx="4"/>
          </p:nvPr>
        </p:nvSpPr>
        <p:spPr>
          <a:xfrm>
            <a:off x="10983190" y="6389688"/>
            <a:ext cx="940296" cy="365125"/>
          </a:xfrm>
          <a:prstGeom prst="rect">
            <a:avLst/>
          </a:prstGeom>
        </p:spPr>
        <p:txBody>
          <a:bodyPr vert="horz" lIns="91440" tIns="45720" rIns="91440" bIns="45720" rtlCol="0" anchor="ctr"/>
          <a:lstStyle>
            <a:lvl1pPr algn="r">
              <a:defRPr sz="900">
                <a:solidFill>
                  <a:schemeClr val="tx1"/>
                </a:solidFill>
              </a:defRPr>
            </a:lvl1pPr>
          </a:lstStyle>
          <a:p>
            <a:fld id="{719D7796-F675-488F-AC46-C88938C80352}" type="slidenum">
              <a:rPr lang="en-US" smtClean="0"/>
              <a:t>‹#›</a:t>
            </a:fld>
            <a:endParaRPr lang="en-US"/>
          </a:p>
        </p:txBody>
      </p:sp>
      <p:cxnSp>
        <p:nvCxnSpPr>
          <p:cNvPr id="28" name="Straight Connector 27">
            <a:extLst>
              <a:ext uri="{FF2B5EF4-FFF2-40B4-BE49-F238E27FC236}">
                <a16:creationId xmlns:a16="http://schemas.microsoft.com/office/drawing/2014/main" id="{D8689CE0-64D2-447C-9C1F-872D111D8AC3}"/>
              </a:ext>
            </a:extLst>
          </p:cNvPr>
          <p:cNvCxnSpPr>
            <a:cxnSpLocks/>
          </p:cNvCxnSpPr>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96913248"/>
      </p:ext>
    </p:extLst>
  </p:cSld>
  <p:clrMap bg1="lt1" tx1="dk1" bg2="lt2" tx2="dk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8" r:id="rId6"/>
    <p:sldLayoutId id="2147483733" r:id="rId7"/>
    <p:sldLayoutId id="2147483734" r:id="rId8"/>
    <p:sldLayoutId id="2147483735" r:id="rId9"/>
    <p:sldLayoutId id="2147483737" r:id="rId10"/>
    <p:sldLayoutId id="2147483736" r:id="rId11"/>
  </p:sldLayoutIdLst>
  <p:txStyles>
    <p:titleStyle>
      <a:lvl1pPr algn="l" defTabSz="914400" rtl="0" eaLnBrk="1" latinLnBrk="0" hangingPunct="1">
        <a:lnSpc>
          <a:spcPct val="85000"/>
        </a:lnSpc>
        <a:spcBef>
          <a:spcPct val="0"/>
        </a:spcBef>
        <a:buNone/>
        <a:defRPr sz="4400" b="1" kern="1200" cap="none" baseline="0">
          <a:solidFill>
            <a:schemeClr val="tx1"/>
          </a:solidFill>
          <a:latin typeface="+mj-lt"/>
          <a:ea typeface="+mj-ea"/>
          <a:cs typeface="+mj-cs"/>
        </a:defRPr>
      </a:lvl1pPr>
    </p:titleStyle>
    <p:bodyStyle>
      <a:lvl1pPr marL="228600" indent="-228600" algn="l" defTabSz="914400" rtl="0" eaLnBrk="1" latinLnBrk="0" hangingPunct="1">
        <a:lnSpc>
          <a:spcPct val="130000"/>
        </a:lnSpc>
        <a:spcBef>
          <a:spcPts val="1000"/>
        </a:spcBef>
        <a:buFont typeface="Neue Haas Grotesk Text Pro" panose="020B0504020202020204" pitchFamily="34" charset="0"/>
        <a:buChar char="-"/>
        <a:defRPr sz="1800" kern="1200">
          <a:solidFill>
            <a:schemeClr val="tx1"/>
          </a:solidFill>
          <a:latin typeface="+mn-lt"/>
          <a:ea typeface="+mn-ea"/>
          <a:cs typeface="+mn-cs"/>
        </a:defRPr>
      </a:lvl1pPr>
      <a:lvl2pPr marL="502920" indent="-228600" algn="l" defTabSz="914400" rtl="0" eaLnBrk="1" latinLnBrk="0" hangingPunct="1">
        <a:lnSpc>
          <a:spcPct val="130000"/>
        </a:lnSpc>
        <a:spcBef>
          <a:spcPts val="500"/>
        </a:spcBef>
        <a:buFont typeface="Neue Haas Grotesk Text Pro" panose="020B05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30000"/>
        </a:lnSpc>
        <a:spcBef>
          <a:spcPts val="500"/>
        </a:spcBef>
        <a:buFont typeface="Neue Haas Grotesk Text Pro" panose="020B05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30000"/>
        </a:lnSpc>
        <a:spcBef>
          <a:spcPts val="500"/>
        </a:spcBef>
        <a:buFont typeface="Neue Haas Grotesk Text Pro" panose="020B0504020202020204" pitchFamily="34" charset="0"/>
        <a:buChar char="-"/>
        <a:defRPr sz="1400" kern="1200">
          <a:solidFill>
            <a:schemeClr val="tx1"/>
          </a:solidFill>
          <a:latin typeface="+mn-lt"/>
          <a:ea typeface="+mn-ea"/>
          <a:cs typeface="+mn-cs"/>
        </a:defRPr>
      </a:lvl4pPr>
      <a:lvl5pPr marL="1280160" indent="-228600" algn="l" defTabSz="914400" rtl="0" eaLnBrk="1" latinLnBrk="0" hangingPunct="1">
        <a:lnSpc>
          <a:spcPct val="130000"/>
        </a:lnSpc>
        <a:spcBef>
          <a:spcPts val="500"/>
        </a:spcBef>
        <a:buFont typeface="Neue Haas Grotesk Text Pro" panose="020B05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hyperlink" Target="https://rollernathan.github.io/NFL_2024_Week_1/" TargetMode="External"/><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0.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1.jpe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1.jpe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2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D0B7304F-E6C0-414A-A6DA-6D87129ACD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E855B1B-50B2-9AA6-EC0E-F50288CA893A}"/>
              </a:ext>
            </a:extLst>
          </p:cNvPr>
          <p:cNvPicPr>
            <a:picLocks noChangeAspect="1"/>
          </p:cNvPicPr>
          <p:nvPr/>
        </p:nvPicPr>
        <p:blipFill>
          <a:blip r:embed="rId2">
            <a:alphaModFix amt="60000"/>
          </a:blip>
          <a:srcRect/>
          <a:stretch/>
        </p:blipFill>
        <p:spPr>
          <a:xfrm>
            <a:off x="1" y="1"/>
            <a:ext cx="12192000" cy="6858000"/>
          </a:xfrm>
          <a:prstGeom prst="rect">
            <a:avLst/>
          </a:prstGeom>
        </p:spPr>
      </p:pic>
      <p:sp>
        <p:nvSpPr>
          <p:cNvPr id="2" name="Title 1">
            <a:extLst>
              <a:ext uri="{FF2B5EF4-FFF2-40B4-BE49-F238E27FC236}">
                <a16:creationId xmlns:a16="http://schemas.microsoft.com/office/drawing/2014/main" id="{A8F12FFD-EDB1-FEE7-559C-02DB6B8914C7}"/>
              </a:ext>
            </a:extLst>
          </p:cNvPr>
          <p:cNvSpPr>
            <a:spLocks noGrp="1"/>
          </p:cNvSpPr>
          <p:nvPr>
            <p:ph type="ctrTitle"/>
          </p:nvPr>
        </p:nvSpPr>
        <p:spPr>
          <a:xfrm>
            <a:off x="79512" y="66262"/>
            <a:ext cx="12013097" cy="4974636"/>
          </a:xfrm>
        </p:spPr>
        <p:txBody>
          <a:bodyPr anchor="t">
            <a:normAutofit/>
          </a:bodyPr>
          <a:lstStyle/>
          <a:p>
            <a:r>
              <a:rPr lang="en-US" sz="11500" dirty="0">
                <a:solidFill>
                  <a:srgbClr val="FFFFFF"/>
                </a:solidFill>
              </a:rPr>
              <a:t>PROJECT 3</a:t>
            </a:r>
          </a:p>
        </p:txBody>
      </p:sp>
      <p:sp>
        <p:nvSpPr>
          <p:cNvPr id="3" name="Subtitle 2">
            <a:extLst>
              <a:ext uri="{FF2B5EF4-FFF2-40B4-BE49-F238E27FC236}">
                <a16:creationId xmlns:a16="http://schemas.microsoft.com/office/drawing/2014/main" id="{61256B42-FA9F-B701-C6D1-AC7A82534C2C}"/>
              </a:ext>
            </a:extLst>
          </p:cNvPr>
          <p:cNvSpPr>
            <a:spLocks noGrp="1"/>
          </p:cNvSpPr>
          <p:nvPr>
            <p:ph type="subTitle" idx="1"/>
          </p:nvPr>
        </p:nvSpPr>
        <p:spPr>
          <a:xfrm>
            <a:off x="6705600" y="1736038"/>
            <a:ext cx="4404731" cy="4162801"/>
          </a:xfrm>
        </p:spPr>
        <p:txBody>
          <a:bodyPr anchor="b">
            <a:normAutofit/>
          </a:bodyPr>
          <a:lstStyle/>
          <a:p>
            <a:pPr algn="r"/>
            <a:r>
              <a:rPr lang="en-US" b="1" dirty="0">
                <a:solidFill>
                  <a:srgbClr val="FFFFFF"/>
                </a:solidFill>
              </a:rPr>
              <a:t>JUSTIN NOLAN</a:t>
            </a:r>
          </a:p>
          <a:p>
            <a:pPr algn="r"/>
            <a:r>
              <a:rPr lang="en-US" b="1" dirty="0">
                <a:solidFill>
                  <a:srgbClr val="FFFFFF"/>
                </a:solidFill>
              </a:rPr>
              <a:t>RUBY BHATIA</a:t>
            </a:r>
          </a:p>
          <a:p>
            <a:pPr algn="r"/>
            <a:r>
              <a:rPr lang="en-US" b="1" dirty="0">
                <a:solidFill>
                  <a:srgbClr val="FFFFFF"/>
                </a:solidFill>
              </a:rPr>
              <a:t>NATHAN ROLLER</a:t>
            </a:r>
          </a:p>
          <a:p>
            <a:pPr algn="r"/>
            <a:r>
              <a:rPr lang="en-US" b="1" dirty="0">
                <a:solidFill>
                  <a:srgbClr val="FFFFFF"/>
                </a:solidFill>
              </a:rPr>
              <a:t>DARELL JOHNSON </a:t>
            </a:r>
          </a:p>
          <a:p>
            <a:pPr algn="r"/>
            <a:r>
              <a:rPr lang="en-US" dirty="0">
                <a:solidFill>
                  <a:srgbClr val="FFFFFF"/>
                </a:solidFill>
              </a:rPr>
              <a:t> </a:t>
            </a:r>
          </a:p>
        </p:txBody>
      </p:sp>
      <p:cxnSp>
        <p:nvCxnSpPr>
          <p:cNvPr id="23" name="Straight Connector 22">
            <a:extLst>
              <a:ext uri="{FF2B5EF4-FFF2-40B4-BE49-F238E27FC236}">
                <a16:creationId xmlns:a16="http://schemas.microsoft.com/office/drawing/2014/main" id="{1163B6C4-0500-4B1A-9149-4A6C7EDAF1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387805" y="5715292"/>
            <a:ext cx="804195" cy="0"/>
          </a:xfrm>
          <a:prstGeom prst="line">
            <a:avLst/>
          </a:prstGeom>
          <a:ln w="1206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62203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A7728EF-DC30-D2D4-8C1B-EE1D447914A6}"/>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0EE3D2A3-B1B0-8FD9-9EC6-C12F577401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2A6D7112-BB8B-9383-8E5B-658D14060B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5">
            <a:extLst>
              <a:ext uri="{FF2B5EF4-FFF2-40B4-BE49-F238E27FC236}">
                <a16:creationId xmlns:a16="http://schemas.microsoft.com/office/drawing/2014/main" id="{5C7990F2-9811-1E8C-4E25-F40D148ED071}"/>
              </a:ext>
            </a:extLst>
          </p:cNvPr>
          <p:cNvPicPr>
            <a:picLocks noGrp="1" noChangeAspect="1"/>
          </p:cNvPicPr>
          <p:nvPr>
            <p:ph idx="1"/>
          </p:nvPr>
        </p:nvPicPr>
        <p:blipFill>
          <a:blip r:embed="rId2"/>
          <a:srcRect t="7865" b="7865"/>
          <a:stretch/>
        </p:blipFill>
        <p:spPr>
          <a:xfrm>
            <a:off x="20" y="10"/>
            <a:ext cx="12191979" cy="6857989"/>
          </a:xfrm>
          <a:prstGeom prst="rect">
            <a:avLst/>
          </a:prstGeom>
        </p:spPr>
      </p:pic>
      <p:pic>
        <p:nvPicPr>
          <p:cNvPr id="2" name="Picture 1">
            <a:extLst>
              <a:ext uri="{FF2B5EF4-FFF2-40B4-BE49-F238E27FC236}">
                <a16:creationId xmlns:a16="http://schemas.microsoft.com/office/drawing/2014/main" id="{CA163531-60E6-8FC6-F172-2E9263EA9DB5}"/>
              </a:ext>
            </a:extLst>
          </p:cNvPr>
          <p:cNvPicPr>
            <a:picLocks noChangeAspect="1"/>
          </p:cNvPicPr>
          <p:nvPr/>
        </p:nvPicPr>
        <p:blipFill>
          <a:blip r:embed="rId3"/>
          <a:stretch>
            <a:fillRect/>
          </a:stretch>
        </p:blipFill>
        <p:spPr>
          <a:xfrm>
            <a:off x="1718139" y="299805"/>
            <a:ext cx="3943603" cy="3172428"/>
          </a:xfrm>
          <a:prstGeom prst="rect">
            <a:avLst/>
          </a:prstGeom>
          <a:scene3d>
            <a:camera prst="orthographicFront"/>
            <a:lightRig rig="threePt" dir="t"/>
          </a:scene3d>
          <a:sp3d>
            <a:bevelT prst="relaxedInset"/>
          </a:sp3d>
        </p:spPr>
      </p:pic>
      <p:pic>
        <p:nvPicPr>
          <p:cNvPr id="3" name="Picture 2">
            <a:extLst>
              <a:ext uri="{FF2B5EF4-FFF2-40B4-BE49-F238E27FC236}">
                <a16:creationId xmlns:a16="http://schemas.microsoft.com/office/drawing/2014/main" id="{4DAB1833-D27D-FB61-3CEA-7F290586A4CA}"/>
              </a:ext>
            </a:extLst>
          </p:cNvPr>
          <p:cNvPicPr>
            <a:picLocks noChangeAspect="1"/>
          </p:cNvPicPr>
          <p:nvPr/>
        </p:nvPicPr>
        <p:blipFill>
          <a:blip r:embed="rId4"/>
          <a:stretch>
            <a:fillRect/>
          </a:stretch>
        </p:blipFill>
        <p:spPr>
          <a:xfrm>
            <a:off x="6096001" y="348689"/>
            <a:ext cx="4057614" cy="3123544"/>
          </a:xfrm>
          <a:prstGeom prst="rect">
            <a:avLst/>
          </a:prstGeom>
        </p:spPr>
      </p:pic>
      <p:pic>
        <p:nvPicPr>
          <p:cNvPr id="5" name="Picture 4">
            <a:extLst>
              <a:ext uri="{FF2B5EF4-FFF2-40B4-BE49-F238E27FC236}">
                <a16:creationId xmlns:a16="http://schemas.microsoft.com/office/drawing/2014/main" id="{BDB474F6-F959-6AB6-EC79-AD9E6C44EA58}"/>
              </a:ext>
            </a:extLst>
          </p:cNvPr>
          <p:cNvPicPr>
            <a:picLocks noChangeAspect="1"/>
          </p:cNvPicPr>
          <p:nvPr/>
        </p:nvPicPr>
        <p:blipFill>
          <a:blip r:embed="rId5"/>
          <a:stretch>
            <a:fillRect/>
          </a:stretch>
        </p:blipFill>
        <p:spPr>
          <a:xfrm>
            <a:off x="1718139" y="3772028"/>
            <a:ext cx="3943603" cy="2865040"/>
          </a:xfrm>
          <a:prstGeom prst="rect">
            <a:avLst/>
          </a:prstGeom>
        </p:spPr>
      </p:pic>
      <p:pic>
        <p:nvPicPr>
          <p:cNvPr id="6" name="Picture 5">
            <a:extLst>
              <a:ext uri="{FF2B5EF4-FFF2-40B4-BE49-F238E27FC236}">
                <a16:creationId xmlns:a16="http://schemas.microsoft.com/office/drawing/2014/main" id="{3A14487A-2A35-2940-5013-B03ABD96D8A1}"/>
              </a:ext>
            </a:extLst>
          </p:cNvPr>
          <p:cNvPicPr>
            <a:picLocks noChangeAspect="1"/>
          </p:cNvPicPr>
          <p:nvPr/>
        </p:nvPicPr>
        <p:blipFill>
          <a:blip r:embed="rId6"/>
          <a:stretch>
            <a:fillRect/>
          </a:stretch>
        </p:blipFill>
        <p:spPr>
          <a:xfrm>
            <a:off x="6096000" y="3772028"/>
            <a:ext cx="4057615" cy="2835060"/>
          </a:xfrm>
          <a:prstGeom prst="rect">
            <a:avLst/>
          </a:prstGeom>
        </p:spPr>
      </p:pic>
    </p:spTree>
    <p:extLst>
      <p:ext uri="{BB962C8B-B14F-4D97-AF65-F5344CB8AC3E}">
        <p14:creationId xmlns:p14="http://schemas.microsoft.com/office/powerpoint/2010/main" val="42045689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299EFD0-1946-D24C-76D8-DE3569E88EB8}"/>
            </a:ext>
          </a:extLst>
        </p:cNvPr>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8D582F1F-674D-00F0-BD90-8624DA6CD19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9F447C9E-6D43-E94D-6459-58BF83874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5">
            <a:extLst>
              <a:ext uri="{FF2B5EF4-FFF2-40B4-BE49-F238E27FC236}">
                <a16:creationId xmlns:a16="http://schemas.microsoft.com/office/drawing/2014/main" id="{54189072-441E-CC00-B3B7-E7F892376536}"/>
              </a:ext>
            </a:extLst>
          </p:cNvPr>
          <p:cNvPicPr>
            <a:picLocks noGrp="1" noChangeAspect="1"/>
          </p:cNvPicPr>
          <p:nvPr>
            <p:ph idx="1"/>
          </p:nvPr>
        </p:nvPicPr>
        <p:blipFill>
          <a:blip r:embed="rId2">
            <a:alphaModFix/>
          </a:blip>
          <a:srcRect t="7865" b="7865"/>
          <a:stretch/>
        </p:blipFill>
        <p:spPr>
          <a:xfrm>
            <a:off x="20" y="10"/>
            <a:ext cx="12191979" cy="6857990"/>
          </a:xfrm>
          <a:prstGeom prst="rect">
            <a:avLst/>
          </a:prstGeom>
        </p:spPr>
      </p:pic>
      <p:sp>
        <p:nvSpPr>
          <p:cNvPr id="14" name="Rectangle 13">
            <a:extLst>
              <a:ext uri="{FF2B5EF4-FFF2-40B4-BE49-F238E27FC236}">
                <a16:creationId xmlns:a16="http://schemas.microsoft.com/office/drawing/2014/main" id="{7C8C3E92-736D-270C-D22F-4323B849E3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4005943"/>
          </a:xfrm>
          <a:prstGeom prst="rect">
            <a:avLst/>
          </a:prstGeom>
          <a:gradFill>
            <a:gsLst>
              <a:gs pos="0">
                <a:srgbClr val="000000">
                  <a:alpha val="50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1057DD-FABE-73D7-B3EF-03B64DEA6F7D}"/>
              </a:ext>
            </a:extLst>
          </p:cNvPr>
          <p:cNvSpPr>
            <a:spLocks noGrp="1"/>
          </p:cNvSpPr>
          <p:nvPr>
            <p:ph type="title"/>
          </p:nvPr>
        </p:nvSpPr>
        <p:spPr>
          <a:xfrm>
            <a:off x="804195" y="1836768"/>
            <a:ext cx="9958356" cy="3573366"/>
          </a:xfrm>
        </p:spPr>
        <p:txBody>
          <a:bodyPr vert="horz" lIns="91440" tIns="45720" rIns="91440" bIns="45720" rtlCol="0" anchor="t">
            <a:normAutofit/>
          </a:bodyPr>
          <a:lstStyle/>
          <a:p>
            <a:pPr algn="ctr"/>
            <a:r>
              <a:rPr lang="en-US" sz="5400" cap="all" dirty="0">
                <a:solidFill>
                  <a:schemeClr val="bg1"/>
                </a:solidFill>
              </a:rPr>
              <a:t>HOW DO DIFFERENT TEAM Statistics correlate with winning outcomes in week 1 games?</a:t>
            </a:r>
          </a:p>
        </p:txBody>
      </p:sp>
      <p:cxnSp>
        <p:nvCxnSpPr>
          <p:cNvPr id="16" name="Straight Connector 15">
            <a:extLst>
              <a:ext uri="{FF2B5EF4-FFF2-40B4-BE49-F238E27FC236}">
                <a16:creationId xmlns:a16="http://schemas.microsoft.com/office/drawing/2014/main" id="{C0B7ACBC-227B-979C-8699-10425E0F44D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97558"/>
            <a:ext cx="804195" cy="0"/>
          </a:xfrm>
          <a:prstGeom prst="line">
            <a:avLst/>
          </a:prstGeom>
          <a:ln w="85725">
            <a:solidFill>
              <a:srgbClr val="FFFFFF"/>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373E19CF-90B4-C2CA-E7B8-23BBAED8D6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851917"/>
            <a:ext cx="12192000" cy="2006082"/>
          </a:xfrm>
          <a:prstGeom prst="rect">
            <a:avLst/>
          </a:prstGeom>
          <a:gradFill>
            <a:gsLst>
              <a:gs pos="0">
                <a:srgbClr val="000000">
                  <a:alpha val="50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473462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F8FAD37-1C61-CBF9-F4FE-ADAB831F1516}"/>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8AC56722-978D-1635-9E4A-5E2545EEF35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B43B9836-2D43-AEA3-BD4C-B25646E20E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5">
            <a:extLst>
              <a:ext uri="{FF2B5EF4-FFF2-40B4-BE49-F238E27FC236}">
                <a16:creationId xmlns:a16="http://schemas.microsoft.com/office/drawing/2014/main" id="{E8CD2EB7-01A5-9291-55A6-F4902713B1E7}"/>
              </a:ext>
            </a:extLst>
          </p:cNvPr>
          <p:cNvPicPr>
            <a:picLocks noGrp="1" noChangeAspect="1"/>
          </p:cNvPicPr>
          <p:nvPr>
            <p:ph idx="1"/>
          </p:nvPr>
        </p:nvPicPr>
        <p:blipFill>
          <a:blip r:embed="rId2"/>
          <a:srcRect t="7865" b="7865"/>
          <a:stretch/>
        </p:blipFill>
        <p:spPr>
          <a:xfrm>
            <a:off x="20" y="10"/>
            <a:ext cx="12191979" cy="6857989"/>
          </a:xfrm>
          <a:prstGeom prst="rect">
            <a:avLst/>
          </a:prstGeom>
        </p:spPr>
      </p:pic>
      <p:pic>
        <p:nvPicPr>
          <p:cNvPr id="5" name="Picture 4" descr="A red and blue rectangles&#10;&#10;Description automatically generated">
            <a:extLst>
              <a:ext uri="{FF2B5EF4-FFF2-40B4-BE49-F238E27FC236}">
                <a16:creationId xmlns:a16="http://schemas.microsoft.com/office/drawing/2014/main" id="{88BBACEB-354C-A9FC-E5EC-6B1BE7E41F21}"/>
              </a:ext>
            </a:extLst>
          </p:cNvPr>
          <p:cNvPicPr>
            <a:picLocks noChangeAspect="1"/>
          </p:cNvPicPr>
          <p:nvPr/>
        </p:nvPicPr>
        <p:blipFill>
          <a:blip r:embed="rId3"/>
          <a:stretch>
            <a:fillRect/>
          </a:stretch>
        </p:blipFill>
        <p:spPr>
          <a:xfrm>
            <a:off x="257272" y="494676"/>
            <a:ext cx="5614599" cy="5328002"/>
          </a:xfrm>
          <a:prstGeom prst="rect">
            <a:avLst/>
          </a:prstGeom>
          <a:effectLst>
            <a:softEdge rad="31750"/>
          </a:effectLst>
          <a:scene3d>
            <a:camera prst="orthographicFront"/>
            <a:lightRig rig="threePt" dir="t"/>
          </a:scene3d>
          <a:sp3d>
            <a:bevelT prst="relaxedInset"/>
          </a:sp3d>
        </p:spPr>
      </p:pic>
      <p:pic>
        <p:nvPicPr>
          <p:cNvPr id="6" name="Picture 5" descr="A graph showing a number of teams&#10;&#10;Description automatically generated">
            <a:extLst>
              <a:ext uri="{FF2B5EF4-FFF2-40B4-BE49-F238E27FC236}">
                <a16:creationId xmlns:a16="http://schemas.microsoft.com/office/drawing/2014/main" id="{096389EB-588D-E963-A3FE-613B2C1A8914}"/>
              </a:ext>
            </a:extLst>
          </p:cNvPr>
          <p:cNvPicPr>
            <a:picLocks noChangeAspect="1"/>
          </p:cNvPicPr>
          <p:nvPr/>
        </p:nvPicPr>
        <p:blipFill>
          <a:blip r:embed="rId4"/>
          <a:stretch>
            <a:fillRect/>
          </a:stretch>
        </p:blipFill>
        <p:spPr>
          <a:xfrm>
            <a:off x="6039181" y="494676"/>
            <a:ext cx="5614600" cy="5328002"/>
          </a:xfrm>
          <a:prstGeom prst="rect">
            <a:avLst/>
          </a:prstGeom>
          <a:effectLst>
            <a:softEdge rad="31750"/>
          </a:effectLst>
          <a:scene3d>
            <a:camera prst="orthographicFront"/>
            <a:lightRig rig="threePt" dir="t"/>
          </a:scene3d>
          <a:sp3d>
            <a:bevelT prst="relaxedInset"/>
          </a:sp3d>
        </p:spPr>
      </p:pic>
    </p:spTree>
    <p:extLst>
      <p:ext uri="{BB962C8B-B14F-4D97-AF65-F5344CB8AC3E}">
        <p14:creationId xmlns:p14="http://schemas.microsoft.com/office/powerpoint/2010/main" val="21909714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7" name="Straight Connector 26">
            <a:extLst>
              <a:ext uri="{FF2B5EF4-FFF2-40B4-BE49-F238E27FC236}">
                <a16:creationId xmlns:a16="http://schemas.microsoft.com/office/drawing/2014/main" id="{D8689CE0-64D2-447C-9C1F-872D111D8A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7A8FF018-290E-2F6F-5E33-1770E763577B}"/>
              </a:ext>
            </a:extLst>
          </p:cNvPr>
          <p:cNvPicPr>
            <a:picLocks noChangeAspect="1"/>
          </p:cNvPicPr>
          <p:nvPr/>
        </p:nvPicPr>
        <p:blipFill>
          <a:blip r:embed="rId2">
            <a:alphaModFix/>
          </a:blip>
          <a:srcRect t="656" b="14438"/>
          <a:stretch/>
        </p:blipFill>
        <p:spPr>
          <a:xfrm>
            <a:off x="1" y="1"/>
            <a:ext cx="12192000" cy="6858000"/>
          </a:xfrm>
          <a:prstGeom prst="rect">
            <a:avLst/>
          </a:prstGeom>
        </p:spPr>
      </p:pic>
      <p:sp>
        <p:nvSpPr>
          <p:cNvPr id="28" name="Rectangle 27">
            <a:extLst>
              <a:ext uri="{FF2B5EF4-FFF2-40B4-BE49-F238E27FC236}">
                <a16:creationId xmlns:a16="http://schemas.microsoft.com/office/drawing/2014/main" id="{8B8AF2F4-988C-C791-C43F-485C414961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940" y="-10388"/>
            <a:ext cx="12201940" cy="3279731"/>
          </a:xfrm>
          <a:prstGeom prst="rect">
            <a:avLst/>
          </a:prstGeom>
          <a:gradFill>
            <a:gsLst>
              <a:gs pos="0">
                <a:srgbClr val="000000">
                  <a:alpha val="40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92209DF-5D11-6D72-1984-4887D51000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764504"/>
            <a:ext cx="12191992" cy="2103884"/>
          </a:xfrm>
          <a:prstGeom prst="rect">
            <a:avLst/>
          </a:prstGeom>
          <a:gradFill>
            <a:gsLst>
              <a:gs pos="0">
                <a:srgbClr val="000000">
                  <a:alpha val="54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B4DBFA1-FB90-FD0C-0E9C-F89BB1CF06CE}"/>
              </a:ext>
            </a:extLst>
          </p:cNvPr>
          <p:cNvSpPr>
            <a:spLocks noGrp="1"/>
          </p:cNvSpPr>
          <p:nvPr>
            <p:ph type="title"/>
          </p:nvPr>
        </p:nvSpPr>
        <p:spPr>
          <a:xfrm>
            <a:off x="79512" y="66262"/>
            <a:ext cx="12013097" cy="4974636"/>
          </a:xfrm>
        </p:spPr>
        <p:txBody>
          <a:bodyPr vert="horz" lIns="91440" tIns="45720" rIns="91440" bIns="45720" rtlCol="0" anchor="t">
            <a:normAutofit/>
          </a:bodyPr>
          <a:lstStyle/>
          <a:p>
            <a:r>
              <a:rPr lang="en-US" sz="11500" cap="all" dirty="0">
                <a:solidFill>
                  <a:srgbClr val="FFFFFF"/>
                </a:solidFill>
              </a:rPr>
              <a:t>WEBSITE</a:t>
            </a:r>
          </a:p>
        </p:txBody>
      </p:sp>
      <p:cxnSp>
        <p:nvCxnSpPr>
          <p:cNvPr id="30" name="Straight Connector 29">
            <a:extLst>
              <a:ext uri="{FF2B5EF4-FFF2-40B4-BE49-F238E27FC236}">
                <a16:creationId xmlns:a16="http://schemas.microsoft.com/office/drawing/2014/main" id="{1163B6C4-0500-4B1A-9149-4A6C7EDAF1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387805" y="5715292"/>
            <a:ext cx="804195" cy="0"/>
          </a:xfrm>
          <a:prstGeom prst="line">
            <a:avLst/>
          </a:prstGeom>
          <a:ln w="12065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DB1463EC-6A04-BA51-5038-7676CC77CE38}"/>
              </a:ext>
            </a:extLst>
          </p:cNvPr>
          <p:cNvSpPr txBox="1"/>
          <p:nvPr/>
        </p:nvSpPr>
        <p:spPr>
          <a:xfrm>
            <a:off x="482322" y="2479513"/>
            <a:ext cx="10774856" cy="861774"/>
          </a:xfrm>
          <a:prstGeom prst="rect">
            <a:avLst/>
          </a:prstGeom>
          <a:noFill/>
        </p:spPr>
        <p:txBody>
          <a:bodyPr wrap="square" rtlCol="0">
            <a:spAutoFit/>
          </a:bodyPr>
          <a:lstStyle/>
          <a:p>
            <a:pPr algn="ctr"/>
            <a:r>
              <a:rPr lang="en-US" sz="3200" b="1" u="sng" dirty="0">
                <a:solidFill>
                  <a:schemeClr val="bg1"/>
                </a:solidFill>
                <a:effectLst/>
                <a:latin typeface="Helvetica Neue" panose="02000503000000020004" pitchFamily="2" charset="0"/>
                <a:hlinkClick r:id="rId3">
                  <a:extLst>
                    <a:ext uri="{A12FA001-AC4F-418D-AE19-62706E023703}">
                      <ahyp:hlinkClr xmlns:ahyp="http://schemas.microsoft.com/office/drawing/2018/hyperlinkcolor" val="tx"/>
                    </a:ext>
                  </a:extLst>
                </a:hlinkClick>
              </a:rPr>
              <a:t>https://rollernathan.github.io/NFL_2024_Week_1/</a:t>
            </a:r>
            <a:endParaRPr lang="en-US" sz="3200" b="1" u="sng" dirty="0">
              <a:solidFill>
                <a:schemeClr val="bg1"/>
              </a:solidFill>
              <a:effectLst/>
              <a:latin typeface="Helvetica Neue" panose="02000503000000020004" pitchFamily="2" charset="0"/>
            </a:endParaRPr>
          </a:p>
          <a:p>
            <a:pPr algn="ctr"/>
            <a:endParaRPr lang="en-US" dirty="0"/>
          </a:p>
        </p:txBody>
      </p:sp>
    </p:spTree>
    <p:extLst>
      <p:ext uri="{BB962C8B-B14F-4D97-AF65-F5344CB8AC3E}">
        <p14:creationId xmlns:p14="http://schemas.microsoft.com/office/powerpoint/2010/main" val="3268619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7" name="Straight Connector 26">
            <a:extLst>
              <a:ext uri="{FF2B5EF4-FFF2-40B4-BE49-F238E27FC236}">
                <a16:creationId xmlns:a16="http://schemas.microsoft.com/office/drawing/2014/main" id="{D8689CE0-64D2-447C-9C1F-872D111D8A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Content Placeholder 14" descr="A football on the field&#10;&#10;Description automatically generated">
            <a:extLst>
              <a:ext uri="{FF2B5EF4-FFF2-40B4-BE49-F238E27FC236}">
                <a16:creationId xmlns:a16="http://schemas.microsoft.com/office/drawing/2014/main" id="{D4B4281A-5EBA-3A40-07E3-6D7E1A5E1507}"/>
              </a:ext>
            </a:extLst>
          </p:cNvPr>
          <p:cNvPicPr>
            <a:picLocks noGrp="1" noChangeAspect="1"/>
          </p:cNvPicPr>
          <p:nvPr>
            <p:ph idx="1"/>
          </p:nvPr>
        </p:nvPicPr>
        <p:blipFill>
          <a:blip r:embed="rId2">
            <a:alphaModFix/>
          </a:blip>
          <a:srcRect b="15414"/>
          <a:stretch/>
        </p:blipFill>
        <p:spPr>
          <a:xfrm>
            <a:off x="-9948" y="-10388"/>
            <a:ext cx="12192000" cy="6858000"/>
          </a:xfrm>
          <a:prstGeom prst="rect">
            <a:avLst/>
          </a:prstGeom>
        </p:spPr>
      </p:pic>
      <p:sp>
        <p:nvSpPr>
          <p:cNvPr id="28" name="Rectangle 27">
            <a:extLst>
              <a:ext uri="{FF2B5EF4-FFF2-40B4-BE49-F238E27FC236}">
                <a16:creationId xmlns:a16="http://schemas.microsoft.com/office/drawing/2014/main" id="{8B8AF2F4-988C-C791-C43F-485C414961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940" y="-10388"/>
            <a:ext cx="12201940" cy="3279731"/>
          </a:xfrm>
          <a:prstGeom prst="rect">
            <a:avLst/>
          </a:prstGeom>
          <a:gradFill>
            <a:gsLst>
              <a:gs pos="0">
                <a:srgbClr val="000000">
                  <a:alpha val="40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92209DF-5D11-6D72-1984-4887D51000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764504"/>
            <a:ext cx="12191992" cy="2103884"/>
          </a:xfrm>
          <a:prstGeom prst="rect">
            <a:avLst/>
          </a:prstGeom>
          <a:gradFill>
            <a:gsLst>
              <a:gs pos="0">
                <a:srgbClr val="000000">
                  <a:alpha val="54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8114F1-0C4F-97F5-C1B7-5EA01AD19530}"/>
              </a:ext>
            </a:extLst>
          </p:cNvPr>
          <p:cNvSpPr>
            <a:spLocks noGrp="1"/>
          </p:cNvSpPr>
          <p:nvPr>
            <p:ph type="title"/>
          </p:nvPr>
        </p:nvSpPr>
        <p:spPr>
          <a:xfrm>
            <a:off x="79512" y="66262"/>
            <a:ext cx="12013097" cy="4974636"/>
          </a:xfrm>
        </p:spPr>
        <p:txBody>
          <a:bodyPr vert="horz" lIns="91440" tIns="45720" rIns="91440" bIns="45720" rtlCol="0" anchor="t">
            <a:normAutofit/>
          </a:bodyPr>
          <a:lstStyle/>
          <a:p>
            <a:pPr algn="r"/>
            <a:r>
              <a:rPr lang="en-US" sz="11500" cap="all" dirty="0">
                <a:solidFill>
                  <a:srgbClr val="FFFFFF"/>
                </a:solidFill>
              </a:rPr>
              <a:t>CONCLUSION</a:t>
            </a:r>
          </a:p>
        </p:txBody>
      </p:sp>
      <p:cxnSp>
        <p:nvCxnSpPr>
          <p:cNvPr id="30" name="Straight Connector 29">
            <a:extLst>
              <a:ext uri="{FF2B5EF4-FFF2-40B4-BE49-F238E27FC236}">
                <a16:creationId xmlns:a16="http://schemas.microsoft.com/office/drawing/2014/main" id="{1163B6C4-0500-4B1A-9149-4A6C7EDAF1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387805" y="5715292"/>
            <a:ext cx="804195" cy="0"/>
          </a:xfrm>
          <a:prstGeom prst="line">
            <a:avLst/>
          </a:prstGeom>
          <a:ln w="12065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EAE138B3-D0A1-0739-3E17-F8666C83631A}"/>
              </a:ext>
            </a:extLst>
          </p:cNvPr>
          <p:cNvSpPr txBox="1"/>
          <p:nvPr/>
        </p:nvSpPr>
        <p:spPr>
          <a:xfrm>
            <a:off x="200967" y="1285888"/>
            <a:ext cx="8571244" cy="4308872"/>
          </a:xfrm>
          <a:prstGeom prst="rect">
            <a:avLst/>
          </a:prstGeom>
          <a:noFill/>
        </p:spPr>
        <p:txBody>
          <a:bodyPr wrap="square" rtlCol="0">
            <a:spAutoFit/>
          </a:bodyPr>
          <a:lstStyle/>
          <a:p>
            <a:pPr algn="l"/>
            <a:r>
              <a:rPr lang="en-US" sz="1600" b="1" i="0" u="none" strike="noStrike" dirty="0">
                <a:solidFill>
                  <a:schemeClr val="bg1"/>
                </a:solidFill>
                <a:effectLst/>
              </a:rPr>
              <a:t>From the data analysis, several key factors emerge as the drivers of success in NFL games:</a:t>
            </a:r>
          </a:p>
          <a:p>
            <a:pPr algn="l"/>
            <a:endParaRPr lang="en-US" sz="1600" b="1" i="0" u="none" strike="noStrike" dirty="0">
              <a:solidFill>
                <a:schemeClr val="bg1"/>
              </a:solidFill>
              <a:effectLst/>
            </a:endParaRPr>
          </a:p>
          <a:p>
            <a:pPr algn="l">
              <a:buFont typeface="+mj-lt"/>
              <a:buAutoNum type="arabicPeriod"/>
            </a:pPr>
            <a:r>
              <a:rPr lang="en-US" sz="1600" b="1" i="0" u="none" strike="noStrike" dirty="0">
                <a:solidFill>
                  <a:schemeClr val="bg1"/>
                </a:solidFill>
                <a:effectLst/>
              </a:rPr>
              <a:t>Play Type and Risk: While passing plays can lead to greater yardage and more first downs, they are also more prone to turnovers. Teams need to balance risk and reward depending on the game situation.</a:t>
            </a:r>
          </a:p>
          <a:p>
            <a:pPr algn="l">
              <a:buFont typeface="+mj-lt"/>
              <a:buAutoNum type="arabicPeriod"/>
            </a:pPr>
            <a:r>
              <a:rPr lang="en-US" sz="1600" b="1" i="0" u="none" strike="noStrike" dirty="0">
                <a:solidFill>
                  <a:schemeClr val="bg1"/>
                </a:solidFill>
                <a:effectLst/>
              </a:rPr>
              <a:t>Yardage as a Predictor: Gaining more yards is typically correlated with winning games. However, the ability to translate those yards into points (by avoiding turnovers and penalties) is crucial for success.</a:t>
            </a:r>
          </a:p>
          <a:p>
            <a:pPr algn="l">
              <a:buFont typeface="+mj-lt"/>
              <a:buAutoNum type="arabicPeriod"/>
            </a:pPr>
            <a:r>
              <a:rPr lang="en-US" sz="1600" b="1" i="0" u="none" strike="noStrike" dirty="0">
                <a:solidFill>
                  <a:schemeClr val="bg1"/>
                </a:solidFill>
                <a:effectLst/>
              </a:rPr>
              <a:t>Discipline in Play: Winning teams consistently committed fewer penalties, showing that disciplined play is essential to avoiding setbacks and securing victories.</a:t>
            </a:r>
          </a:p>
          <a:p>
            <a:pPr algn="l">
              <a:buFont typeface="+mj-lt"/>
              <a:buAutoNum type="arabicPeriod"/>
            </a:pPr>
            <a:r>
              <a:rPr lang="en-US" sz="1600" b="1" i="0" u="none" strike="noStrike" dirty="0">
                <a:solidFill>
                  <a:schemeClr val="bg1"/>
                </a:solidFill>
                <a:effectLst/>
              </a:rPr>
              <a:t>Turnover Avoidance: Turnovers are a significant detractor from a team's chances of winning. Protecting the ball is one of the most important factors for winning games.</a:t>
            </a:r>
          </a:p>
          <a:p>
            <a:pPr algn="l"/>
            <a:r>
              <a:rPr lang="en-US" sz="1600" b="1" i="0" u="none" strike="noStrike" dirty="0">
                <a:solidFill>
                  <a:schemeClr val="bg1"/>
                </a:solidFill>
                <a:effectLst/>
              </a:rPr>
              <a:t>In summary, while yardage and play type play important roles in game outcomes, the ability to minimize penalties and turnovers often makes the difference between</a:t>
            </a:r>
            <a:r>
              <a:rPr lang="en-US" sz="1600" b="1" i="0" u="none" strike="noStrike" dirty="0">
                <a:effectLst/>
              </a:rPr>
              <a:t> winning and losing in the NFL.</a:t>
            </a:r>
          </a:p>
          <a:p>
            <a:endParaRPr lang="en-US" dirty="0"/>
          </a:p>
        </p:txBody>
      </p:sp>
    </p:spTree>
    <p:extLst>
      <p:ext uri="{BB962C8B-B14F-4D97-AF65-F5344CB8AC3E}">
        <p14:creationId xmlns:p14="http://schemas.microsoft.com/office/powerpoint/2010/main" val="19140350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AFAC63C-457E-0F50-2476-3F3AB32AA878}"/>
            </a:ext>
          </a:extLst>
        </p:cNvPr>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D8689CE0-64D2-447C-9C1F-872D111D8A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D0B7304F-E6C0-414A-A6DA-6D87129ACD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5">
            <a:extLst>
              <a:ext uri="{FF2B5EF4-FFF2-40B4-BE49-F238E27FC236}">
                <a16:creationId xmlns:a16="http://schemas.microsoft.com/office/drawing/2014/main" id="{4B613444-5A9F-6B86-29DB-E7443650EE96}"/>
              </a:ext>
            </a:extLst>
          </p:cNvPr>
          <p:cNvPicPr>
            <a:picLocks noGrp="1" noChangeAspect="1"/>
          </p:cNvPicPr>
          <p:nvPr>
            <p:ph idx="4294967295"/>
          </p:nvPr>
        </p:nvPicPr>
        <p:blipFill>
          <a:blip r:embed="rId2">
            <a:alphaModFix amt="60000"/>
          </a:blip>
          <a:srcRect t="7865" b="7865"/>
          <a:stretch/>
        </p:blipFill>
        <p:spPr>
          <a:xfrm>
            <a:off x="1" y="1"/>
            <a:ext cx="12192000" cy="6858000"/>
          </a:xfrm>
          <a:prstGeom prst="rect">
            <a:avLst/>
          </a:prstGeom>
        </p:spPr>
      </p:pic>
      <p:sp>
        <p:nvSpPr>
          <p:cNvPr id="3" name="Title 2">
            <a:extLst>
              <a:ext uri="{FF2B5EF4-FFF2-40B4-BE49-F238E27FC236}">
                <a16:creationId xmlns:a16="http://schemas.microsoft.com/office/drawing/2014/main" id="{86DC274B-11DC-DBA0-ACCD-25C77FE8B683}"/>
              </a:ext>
            </a:extLst>
          </p:cNvPr>
          <p:cNvSpPr>
            <a:spLocks noGrp="1"/>
          </p:cNvSpPr>
          <p:nvPr>
            <p:ph type="title"/>
          </p:nvPr>
        </p:nvSpPr>
        <p:spPr>
          <a:xfrm>
            <a:off x="79512" y="66262"/>
            <a:ext cx="12013097" cy="4974636"/>
          </a:xfrm>
        </p:spPr>
        <p:txBody>
          <a:bodyPr vert="horz" lIns="91440" tIns="45720" rIns="91440" bIns="45720" rtlCol="0" anchor="t">
            <a:normAutofit fontScale="90000"/>
          </a:bodyPr>
          <a:lstStyle/>
          <a:p>
            <a:br>
              <a:rPr lang="en-US" sz="11500" dirty="0">
                <a:solidFill>
                  <a:srgbClr val="FFFFFF"/>
                </a:solidFill>
              </a:rPr>
            </a:br>
            <a:br>
              <a:rPr lang="en-US" sz="11500" dirty="0">
                <a:solidFill>
                  <a:srgbClr val="FFFFFF"/>
                </a:solidFill>
              </a:rPr>
            </a:br>
            <a:br>
              <a:rPr lang="en-US" sz="11500" dirty="0">
                <a:solidFill>
                  <a:srgbClr val="FFFFFF"/>
                </a:solidFill>
              </a:rPr>
            </a:br>
            <a:br>
              <a:rPr lang="en-US" sz="11500" dirty="0">
                <a:solidFill>
                  <a:srgbClr val="FFFFFF"/>
                </a:solidFill>
              </a:rPr>
            </a:br>
            <a:r>
              <a:rPr lang="en-US" sz="12800" dirty="0">
                <a:solidFill>
                  <a:srgbClr val="FFFFFF"/>
                </a:solidFill>
              </a:rPr>
              <a:t>THANK YOU</a:t>
            </a:r>
          </a:p>
        </p:txBody>
      </p:sp>
      <p:cxnSp>
        <p:nvCxnSpPr>
          <p:cNvPr id="24" name="Straight Connector 23">
            <a:extLst>
              <a:ext uri="{FF2B5EF4-FFF2-40B4-BE49-F238E27FC236}">
                <a16:creationId xmlns:a16="http://schemas.microsoft.com/office/drawing/2014/main" id="{1163B6C4-0500-4B1A-9149-4A6C7EDAF1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387805" y="5715292"/>
            <a:ext cx="804195" cy="0"/>
          </a:xfrm>
          <a:prstGeom prst="line">
            <a:avLst/>
          </a:prstGeom>
          <a:ln w="1206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20575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2588D8A-2FAE-C01B-6E2B-F66514CA40E3}"/>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D0936F75-7237-0F47-DC9A-8EACE73562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DB4CCDF6-CD08-4664-083E-7312072957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5">
            <a:extLst>
              <a:ext uri="{FF2B5EF4-FFF2-40B4-BE49-F238E27FC236}">
                <a16:creationId xmlns:a16="http://schemas.microsoft.com/office/drawing/2014/main" id="{4D53194C-64EB-C1DA-57E1-0A8EBDB8AF90}"/>
              </a:ext>
            </a:extLst>
          </p:cNvPr>
          <p:cNvPicPr>
            <a:picLocks noGrp="1" noChangeAspect="1"/>
          </p:cNvPicPr>
          <p:nvPr>
            <p:ph idx="1"/>
          </p:nvPr>
        </p:nvPicPr>
        <p:blipFill>
          <a:blip r:embed="rId2"/>
          <a:srcRect t="7865" b="7865"/>
          <a:stretch/>
        </p:blipFill>
        <p:spPr>
          <a:xfrm>
            <a:off x="20" y="10"/>
            <a:ext cx="12191979" cy="6857989"/>
          </a:xfrm>
          <a:prstGeom prst="rect">
            <a:avLst/>
          </a:prstGeom>
        </p:spPr>
      </p:pic>
    </p:spTree>
    <p:extLst>
      <p:ext uri="{BB962C8B-B14F-4D97-AF65-F5344CB8AC3E}">
        <p14:creationId xmlns:p14="http://schemas.microsoft.com/office/powerpoint/2010/main" val="38141031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2391D52-84CE-F829-04E2-63F3A17C7508}"/>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98182D27-C8EE-F528-95CC-E45EA01CA77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BAE1F78E-E35C-6EC9-1292-E8BD1CDFEA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5">
            <a:extLst>
              <a:ext uri="{FF2B5EF4-FFF2-40B4-BE49-F238E27FC236}">
                <a16:creationId xmlns:a16="http://schemas.microsoft.com/office/drawing/2014/main" id="{AE3E0E1C-3DCA-BAA4-366D-7576126652FE}"/>
              </a:ext>
            </a:extLst>
          </p:cNvPr>
          <p:cNvPicPr>
            <a:picLocks noGrp="1" noChangeAspect="1"/>
          </p:cNvPicPr>
          <p:nvPr>
            <p:ph idx="1"/>
          </p:nvPr>
        </p:nvPicPr>
        <p:blipFill>
          <a:blip r:embed="rId2"/>
          <a:srcRect t="7865" b="7865"/>
          <a:stretch/>
        </p:blipFill>
        <p:spPr>
          <a:xfrm>
            <a:off x="20" y="10"/>
            <a:ext cx="12191979" cy="6857989"/>
          </a:xfrm>
          <a:prstGeom prst="rect">
            <a:avLst/>
          </a:prstGeom>
        </p:spPr>
      </p:pic>
    </p:spTree>
    <p:extLst>
      <p:ext uri="{BB962C8B-B14F-4D97-AF65-F5344CB8AC3E}">
        <p14:creationId xmlns:p14="http://schemas.microsoft.com/office/powerpoint/2010/main" val="37073138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893F7EC-D415-D09D-F12C-C3627EBFB2A7}"/>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0BF9F7CB-1216-EBD1-8D13-2C6330F58D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2E923CD9-0C34-106A-F23A-75B3B3A54E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5">
            <a:extLst>
              <a:ext uri="{FF2B5EF4-FFF2-40B4-BE49-F238E27FC236}">
                <a16:creationId xmlns:a16="http://schemas.microsoft.com/office/drawing/2014/main" id="{0F9AFA00-527B-84D1-2856-ABCDF4EE47C4}"/>
              </a:ext>
            </a:extLst>
          </p:cNvPr>
          <p:cNvPicPr>
            <a:picLocks noGrp="1" noChangeAspect="1"/>
          </p:cNvPicPr>
          <p:nvPr>
            <p:ph idx="1"/>
          </p:nvPr>
        </p:nvPicPr>
        <p:blipFill>
          <a:blip r:embed="rId2"/>
          <a:srcRect t="7865" b="7865"/>
          <a:stretch/>
        </p:blipFill>
        <p:spPr>
          <a:xfrm>
            <a:off x="20" y="10"/>
            <a:ext cx="12191979" cy="6857989"/>
          </a:xfrm>
          <a:prstGeom prst="rect">
            <a:avLst/>
          </a:prstGeom>
        </p:spPr>
      </p:pic>
    </p:spTree>
    <p:extLst>
      <p:ext uri="{BB962C8B-B14F-4D97-AF65-F5344CB8AC3E}">
        <p14:creationId xmlns:p14="http://schemas.microsoft.com/office/powerpoint/2010/main" val="13797117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EFFC65-62B8-7BAE-ED1E-3B601930C73B}"/>
            </a:ext>
          </a:extLst>
        </p:cNvPr>
        <p:cNvGrpSpPr/>
        <p:nvPr/>
      </p:nvGrpSpPr>
      <p:grpSpPr>
        <a:xfrm>
          <a:off x="0" y="0"/>
          <a:ext cx="0" cy="0"/>
          <a:chOff x="0" y="0"/>
          <a:chExt cx="0" cy="0"/>
        </a:xfrm>
      </p:grpSpPr>
      <p:pic>
        <p:nvPicPr>
          <p:cNvPr id="4" name="Content Placeholder 5">
            <a:extLst>
              <a:ext uri="{FF2B5EF4-FFF2-40B4-BE49-F238E27FC236}">
                <a16:creationId xmlns:a16="http://schemas.microsoft.com/office/drawing/2014/main" id="{7406E9AA-4951-E968-4066-7E76637A5620}"/>
              </a:ext>
            </a:extLst>
          </p:cNvPr>
          <p:cNvPicPr>
            <a:picLocks noGrp="1" noChangeAspect="1"/>
          </p:cNvPicPr>
          <p:nvPr>
            <p:ph idx="1"/>
          </p:nvPr>
        </p:nvPicPr>
        <p:blipFill>
          <a:blip r:embed="rId2"/>
          <a:srcRect t="7865" b="7865"/>
          <a:stretch/>
        </p:blipFill>
        <p:spPr>
          <a:xfrm>
            <a:off x="0" y="11"/>
            <a:ext cx="12191979" cy="6857989"/>
          </a:xfrm>
          <a:prstGeom prst="rect">
            <a:avLst/>
          </a:prstGeom>
        </p:spPr>
      </p:pic>
      <p:pic>
        <p:nvPicPr>
          <p:cNvPr id="2" name="Picture 1">
            <a:extLst>
              <a:ext uri="{FF2B5EF4-FFF2-40B4-BE49-F238E27FC236}">
                <a16:creationId xmlns:a16="http://schemas.microsoft.com/office/drawing/2014/main" id="{C9689CFD-7747-5E4C-4A4C-090A8B0B5CE2}"/>
              </a:ext>
            </a:extLst>
          </p:cNvPr>
          <p:cNvPicPr>
            <a:picLocks noChangeAspect="1"/>
          </p:cNvPicPr>
          <p:nvPr/>
        </p:nvPicPr>
        <p:blipFill>
          <a:blip r:embed="rId3"/>
          <a:stretch>
            <a:fillRect/>
          </a:stretch>
        </p:blipFill>
        <p:spPr>
          <a:xfrm>
            <a:off x="402097" y="1593291"/>
            <a:ext cx="5222420" cy="4357546"/>
          </a:xfrm>
          <a:prstGeom prst="rect">
            <a:avLst/>
          </a:prstGeom>
          <a:scene3d>
            <a:camera prst="orthographicFront"/>
            <a:lightRig rig="threePt" dir="t"/>
          </a:scene3d>
          <a:sp3d>
            <a:bevelT prst="relaxedInset"/>
          </a:sp3d>
        </p:spPr>
      </p:pic>
      <p:pic>
        <p:nvPicPr>
          <p:cNvPr id="3" name="Picture 2">
            <a:extLst>
              <a:ext uri="{FF2B5EF4-FFF2-40B4-BE49-F238E27FC236}">
                <a16:creationId xmlns:a16="http://schemas.microsoft.com/office/drawing/2014/main" id="{F6D0CC51-366E-28DC-505D-C6250F2E153D}"/>
              </a:ext>
            </a:extLst>
          </p:cNvPr>
          <p:cNvPicPr>
            <a:picLocks noChangeAspect="1"/>
          </p:cNvPicPr>
          <p:nvPr/>
        </p:nvPicPr>
        <p:blipFill>
          <a:blip r:embed="rId4"/>
          <a:stretch>
            <a:fillRect/>
          </a:stretch>
        </p:blipFill>
        <p:spPr>
          <a:xfrm>
            <a:off x="6038458" y="1550790"/>
            <a:ext cx="5210575" cy="4400047"/>
          </a:xfrm>
          <a:prstGeom prst="rect">
            <a:avLst/>
          </a:prstGeom>
          <a:scene3d>
            <a:camera prst="orthographicFront"/>
            <a:lightRig rig="threePt" dir="t"/>
          </a:scene3d>
          <a:sp3d>
            <a:bevelT prst="relaxedInset"/>
          </a:sp3d>
        </p:spPr>
      </p:pic>
    </p:spTree>
    <p:extLst>
      <p:ext uri="{BB962C8B-B14F-4D97-AF65-F5344CB8AC3E}">
        <p14:creationId xmlns:p14="http://schemas.microsoft.com/office/powerpoint/2010/main" val="25211452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7BAB60E1-3066-43D0-BDD2-96DC8AC584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1A67FB93-E092-450C-8675-960F10D5C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77F030AF-22B7-8EA7-F37E-E1E7DE9F8BCE}"/>
              </a:ext>
            </a:extLst>
          </p:cNvPr>
          <p:cNvPicPr>
            <a:picLocks noChangeAspect="1"/>
          </p:cNvPicPr>
          <p:nvPr/>
        </p:nvPicPr>
        <p:blipFill>
          <a:blip r:embed="rId2">
            <a:alphaModFix amt="60000"/>
          </a:blip>
          <a:srcRect t="9709" b="6336"/>
          <a:stretch/>
        </p:blipFill>
        <p:spPr>
          <a:xfrm>
            <a:off x="20" y="10"/>
            <a:ext cx="12191979" cy="6857989"/>
          </a:xfrm>
          <a:prstGeom prst="rect">
            <a:avLst/>
          </a:prstGeom>
        </p:spPr>
      </p:pic>
      <p:sp>
        <p:nvSpPr>
          <p:cNvPr id="2" name="Title 1">
            <a:extLst>
              <a:ext uri="{FF2B5EF4-FFF2-40B4-BE49-F238E27FC236}">
                <a16:creationId xmlns:a16="http://schemas.microsoft.com/office/drawing/2014/main" id="{11AC0E1F-A759-381E-A06E-3E7FB0A66C00}"/>
              </a:ext>
            </a:extLst>
          </p:cNvPr>
          <p:cNvSpPr>
            <a:spLocks noGrp="1"/>
          </p:cNvSpPr>
          <p:nvPr>
            <p:ph type="title"/>
          </p:nvPr>
        </p:nvSpPr>
        <p:spPr>
          <a:xfrm>
            <a:off x="1088136" y="1069848"/>
            <a:ext cx="10084271" cy="1820488"/>
          </a:xfrm>
        </p:spPr>
        <p:txBody>
          <a:bodyPr vert="horz" lIns="91440" tIns="45720" rIns="91440" bIns="45720" rtlCol="0" anchor="t">
            <a:normAutofit/>
          </a:bodyPr>
          <a:lstStyle/>
          <a:p>
            <a:r>
              <a:rPr lang="en-US" sz="5400" b="1" kern="1200" cap="none" baseline="0" dirty="0">
                <a:solidFill>
                  <a:srgbClr val="FFFFFF"/>
                </a:solidFill>
                <a:latin typeface="+mj-lt"/>
                <a:ea typeface="+mj-ea"/>
                <a:cs typeface="+mj-cs"/>
              </a:rPr>
              <a:t>PROJECT FOCUS</a:t>
            </a:r>
          </a:p>
        </p:txBody>
      </p:sp>
      <p:cxnSp>
        <p:nvCxnSpPr>
          <p:cNvPr id="47" name="Straight Connector 46">
            <a:extLst>
              <a:ext uri="{FF2B5EF4-FFF2-40B4-BE49-F238E27FC236}">
                <a16:creationId xmlns:a16="http://schemas.microsoft.com/office/drawing/2014/main" id="{F0748755-DDBC-46D0-91EC-1212A8EE2B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3881"/>
            <a:ext cx="804195" cy="0"/>
          </a:xfrm>
          <a:prstGeom prst="line">
            <a:avLst/>
          </a:prstGeom>
          <a:ln w="85725">
            <a:solidFill>
              <a:srgbClr val="FFFFFF"/>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3BC4C6EA-1497-BF7A-BE89-44FBA18851EA}"/>
              </a:ext>
            </a:extLst>
          </p:cNvPr>
          <p:cNvSpPr txBox="1"/>
          <p:nvPr/>
        </p:nvSpPr>
        <p:spPr>
          <a:xfrm>
            <a:off x="402097" y="1429410"/>
            <a:ext cx="5252469" cy="4803216"/>
          </a:xfrm>
          <a:prstGeom prst="rect">
            <a:avLst/>
          </a:prstGeom>
        </p:spPr>
        <p:txBody>
          <a:bodyPr vert="horz" lIns="91440" tIns="45720" rIns="91440" bIns="45720" rtlCol="0" anchor="b">
            <a:normAutofit/>
          </a:bodyPr>
          <a:lstStyle/>
          <a:p>
            <a:pPr algn="ctr">
              <a:lnSpc>
                <a:spcPct val="120000"/>
              </a:lnSpc>
              <a:spcAft>
                <a:spcPts val="600"/>
              </a:spcAft>
            </a:pPr>
            <a:r>
              <a:rPr lang="en-US" b="1" cap="all" dirty="0">
                <a:solidFill>
                  <a:srgbClr val="FFFFFF"/>
                </a:solidFill>
                <a:effectLst/>
              </a:rPr>
              <a:t>This project will focus on analyzing and visualizing data from all NFL Week 1 games. By leveraging data visualization tools, we aim to extract key insights from game logs, such as team performance, scoring trends, and team comparisons. Our project will provide an interactive platform that allows users to explore different aspects of the data through filters, charts, and tables. </a:t>
            </a:r>
          </a:p>
          <a:p>
            <a:pPr indent="-228600">
              <a:lnSpc>
                <a:spcPct val="120000"/>
              </a:lnSpc>
              <a:spcAft>
                <a:spcPts val="600"/>
              </a:spcAft>
              <a:buFont typeface="Neue Haas Grotesk Text Pro" panose="020B0504020202020204" pitchFamily="34" charset="0"/>
              <a:buChar char="-"/>
            </a:pPr>
            <a:endParaRPr lang="en-US" sz="1100" dirty="0">
              <a:solidFill>
                <a:srgbClr val="FFFFFF"/>
              </a:solidFill>
            </a:endParaRPr>
          </a:p>
        </p:txBody>
      </p:sp>
    </p:spTree>
    <p:extLst>
      <p:ext uri="{BB962C8B-B14F-4D97-AF65-F5344CB8AC3E}">
        <p14:creationId xmlns:p14="http://schemas.microsoft.com/office/powerpoint/2010/main" val="12334661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3" name="Straight Connector 32">
            <a:extLst>
              <a:ext uri="{FF2B5EF4-FFF2-40B4-BE49-F238E27FC236}">
                <a16:creationId xmlns:a16="http://schemas.microsoft.com/office/drawing/2014/main" id="{D8689CE0-64D2-447C-9C1F-872D111D8A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D0B7304F-E6C0-414A-A6DA-6D87129ACD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Content Placeholder 14" descr="A football on the field&#10;&#10;Description automatically generated">
            <a:extLst>
              <a:ext uri="{FF2B5EF4-FFF2-40B4-BE49-F238E27FC236}">
                <a16:creationId xmlns:a16="http://schemas.microsoft.com/office/drawing/2014/main" id="{F85623BF-C130-4435-F237-D240362E46CA}"/>
              </a:ext>
            </a:extLst>
          </p:cNvPr>
          <p:cNvPicPr>
            <a:picLocks noGrp="1" noChangeAspect="1"/>
          </p:cNvPicPr>
          <p:nvPr>
            <p:ph idx="1"/>
          </p:nvPr>
        </p:nvPicPr>
        <p:blipFill>
          <a:blip r:embed="rId2">
            <a:alphaModFix amt="60000"/>
          </a:blip>
          <a:srcRect b="15414"/>
          <a:stretch/>
        </p:blipFill>
        <p:spPr>
          <a:xfrm>
            <a:off x="1" y="1"/>
            <a:ext cx="12192000" cy="6858000"/>
          </a:xfrm>
          <a:prstGeom prst="rect">
            <a:avLst/>
          </a:prstGeom>
        </p:spPr>
      </p:pic>
      <p:sp>
        <p:nvSpPr>
          <p:cNvPr id="6" name="Title 5">
            <a:extLst>
              <a:ext uri="{FF2B5EF4-FFF2-40B4-BE49-F238E27FC236}">
                <a16:creationId xmlns:a16="http://schemas.microsoft.com/office/drawing/2014/main" id="{03016D8B-DF9D-4EDB-3827-D85968AC245D}"/>
              </a:ext>
            </a:extLst>
          </p:cNvPr>
          <p:cNvSpPr>
            <a:spLocks noGrp="1"/>
          </p:cNvSpPr>
          <p:nvPr>
            <p:ph type="title"/>
          </p:nvPr>
        </p:nvSpPr>
        <p:spPr>
          <a:xfrm>
            <a:off x="79512" y="66263"/>
            <a:ext cx="12013097" cy="1118942"/>
          </a:xfrm>
        </p:spPr>
        <p:txBody>
          <a:bodyPr vert="horz" lIns="91440" tIns="45720" rIns="91440" bIns="45720" rtlCol="0" anchor="t">
            <a:normAutofit/>
          </a:bodyPr>
          <a:lstStyle/>
          <a:p>
            <a:r>
              <a:rPr lang="en-US" sz="7200" cap="all">
                <a:solidFill>
                  <a:srgbClr val="FFFFFF"/>
                </a:solidFill>
              </a:rPr>
              <a:t>Research Questions</a:t>
            </a:r>
            <a:endParaRPr lang="en-US" sz="7200" cap="all" dirty="0">
              <a:solidFill>
                <a:srgbClr val="FFFFFF"/>
              </a:solidFill>
            </a:endParaRPr>
          </a:p>
        </p:txBody>
      </p:sp>
      <p:cxnSp>
        <p:nvCxnSpPr>
          <p:cNvPr id="37" name="Straight Connector 36">
            <a:extLst>
              <a:ext uri="{FF2B5EF4-FFF2-40B4-BE49-F238E27FC236}">
                <a16:creationId xmlns:a16="http://schemas.microsoft.com/office/drawing/2014/main" id="{1163B6C4-0500-4B1A-9149-4A6C7EDAF1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387805" y="5715292"/>
            <a:ext cx="804195" cy="0"/>
          </a:xfrm>
          <a:prstGeom prst="line">
            <a:avLst/>
          </a:prstGeom>
          <a:ln w="1206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986B8045-79ED-63FE-2933-656C14C79AB9}"/>
              </a:ext>
            </a:extLst>
          </p:cNvPr>
          <p:cNvSpPr txBox="1"/>
          <p:nvPr/>
        </p:nvSpPr>
        <p:spPr>
          <a:xfrm>
            <a:off x="357809" y="1470990"/>
            <a:ext cx="10654748" cy="4244195"/>
          </a:xfrm>
          <a:prstGeom prst="rect">
            <a:avLst/>
          </a:prstGeom>
          <a:noFill/>
        </p:spPr>
        <p:txBody>
          <a:bodyPr wrap="square" rtlCol="0">
            <a:spAutoFit/>
          </a:bodyPr>
          <a:lstStyle/>
          <a:p>
            <a:r>
              <a:rPr lang="en-US" sz="2400" b="1" dirty="0">
                <a:solidFill>
                  <a:schemeClr val="bg1"/>
                </a:solidFill>
              </a:rPr>
              <a:t>- How do teams perform offensively and defensively in NFL Week 1 games?</a:t>
            </a:r>
          </a:p>
          <a:p>
            <a:endParaRPr lang="en-US" sz="2400" b="1" dirty="0">
              <a:solidFill>
                <a:schemeClr val="bg1"/>
              </a:solidFill>
            </a:endParaRPr>
          </a:p>
          <a:p>
            <a:r>
              <a:rPr lang="en-US" sz="2400" b="1" dirty="0">
                <a:solidFill>
                  <a:schemeClr val="bg1"/>
                </a:solidFill>
              </a:rPr>
              <a:t>-What are tendencies for teams in specific down and distance situations?</a:t>
            </a:r>
          </a:p>
          <a:p>
            <a:endParaRPr lang="en-US" sz="2400" b="1" dirty="0">
              <a:solidFill>
                <a:schemeClr val="bg1"/>
              </a:solidFill>
            </a:endParaRPr>
          </a:p>
          <a:p>
            <a:r>
              <a:rPr lang="en-US" sz="2400" b="1" dirty="0">
                <a:solidFill>
                  <a:schemeClr val="bg1"/>
                </a:solidFill>
              </a:rPr>
              <a:t>-How do different team statistics correlate with winning outcomes in Week 1 games?</a:t>
            </a:r>
          </a:p>
          <a:p>
            <a:endParaRPr lang="en-US" sz="2400" b="1" dirty="0">
              <a:solidFill>
                <a:schemeClr val="bg1"/>
              </a:solidFill>
            </a:endParaRPr>
          </a:p>
          <a:p>
            <a:r>
              <a:rPr lang="en-US" sz="2400" b="1" dirty="0">
                <a:solidFill>
                  <a:schemeClr val="bg1"/>
                </a:solidFill>
              </a:rPr>
              <a:t>-What are the conversion rates for possession downs? What tendencies did you identify?</a:t>
            </a:r>
          </a:p>
        </p:txBody>
      </p:sp>
    </p:spTree>
    <p:extLst>
      <p:ext uri="{BB962C8B-B14F-4D97-AF65-F5344CB8AC3E}">
        <p14:creationId xmlns:p14="http://schemas.microsoft.com/office/powerpoint/2010/main" val="5548283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D8689CE0-64D2-447C-9C1F-872D111D8A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D0B7304F-E6C0-414A-A6DA-6D87129ACD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61CCDF-7F71-731F-8BE2-EA94631B6716}"/>
              </a:ext>
            </a:extLst>
          </p:cNvPr>
          <p:cNvSpPr>
            <a:spLocks noGrp="1"/>
          </p:cNvSpPr>
          <p:nvPr>
            <p:ph type="title"/>
          </p:nvPr>
        </p:nvSpPr>
        <p:spPr>
          <a:xfrm>
            <a:off x="79512" y="66261"/>
            <a:ext cx="12013097" cy="1582650"/>
          </a:xfrm>
        </p:spPr>
        <p:txBody>
          <a:bodyPr vert="horz" lIns="91440" tIns="45720" rIns="91440" bIns="45720" rtlCol="0" anchor="t">
            <a:noAutofit/>
          </a:bodyPr>
          <a:lstStyle/>
          <a:p>
            <a:r>
              <a:rPr lang="en-US" sz="4000" cap="all" dirty="0"/>
              <a:t>HOW DO DIFFERENT TEAM Statistics correlate with winning outcomes in week 1 games?</a:t>
            </a:r>
          </a:p>
        </p:txBody>
      </p:sp>
      <p:cxnSp>
        <p:nvCxnSpPr>
          <p:cNvPr id="12" name="Straight Connector 11">
            <a:extLst>
              <a:ext uri="{FF2B5EF4-FFF2-40B4-BE49-F238E27FC236}">
                <a16:creationId xmlns:a16="http://schemas.microsoft.com/office/drawing/2014/main" id="{BBC0B8F1-C234-43A3-9450-4770CDF9B3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387805" y="5749927"/>
            <a:ext cx="804195" cy="0"/>
          </a:xfrm>
          <a:prstGeom prst="line">
            <a:avLst/>
          </a:prstGeom>
          <a:ln w="12065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4" descr="A red and blue rectangles&#10;&#10;Description automatically generated">
            <a:extLst>
              <a:ext uri="{FF2B5EF4-FFF2-40B4-BE49-F238E27FC236}">
                <a16:creationId xmlns:a16="http://schemas.microsoft.com/office/drawing/2014/main" id="{6A809C94-08EE-544A-AA45-AED5F5106A58}"/>
              </a:ext>
            </a:extLst>
          </p:cNvPr>
          <p:cNvPicPr>
            <a:picLocks noChangeAspect="1"/>
          </p:cNvPicPr>
          <p:nvPr/>
        </p:nvPicPr>
        <p:blipFill>
          <a:blip r:embed="rId2"/>
          <a:stretch>
            <a:fillRect/>
          </a:stretch>
        </p:blipFill>
        <p:spPr>
          <a:xfrm>
            <a:off x="212301" y="2046444"/>
            <a:ext cx="5614599" cy="4210949"/>
          </a:xfrm>
          <a:prstGeom prst="rect">
            <a:avLst/>
          </a:prstGeom>
        </p:spPr>
      </p:pic>
      <p:pic>
        <p:nvPicPr>
          <p:cNvPr id="7" name="Picture 6" descr="A graph showing a number of teams&#10;&#10;Description automatically generated">
            <a:extLst>
              <a:ext uri="{FF2B5EF4-FFF2-40B4-BE49-F238E27FC236}">
                <a16:creationId xmlns:a16="http://schemas.microsoft.com/office/drawing/2014/main" id="{21D7F552-6225-1C4F-E6E8-E99B80058886}"/>
              </a:ext>
            </a:extLst>
          </p:cNvPr>
          <p:cNvPicPr>
            <a:picLocks noChangeAspect="1"/>
          </p:cNvPicPr>
          <p:nvPr/>
        </p:nvPicPr>
        <p:blipFill>
          <a:blip r:embed="rId3"/>
          <a:stretch>
            <a:fillRect/>
          </a:stretch>
        </p:blipFill>
        <p:spPr>
          <a:xfrm>
            <a:off x="5356753" y="2046443"/>
            <a:ext cx="5614600" cy="4210950"/>
          </a:xfrm>
          <a:prstGeom prst="rect">
            <a:avLst/>
          </a:prstGeom>
        </p:spPr>
      </p:pic>
    </p:spTree>
    <p:extLst>
      <p:ext uri="{BB962C8B-B14F-4D97-AF65-F5344CB8AC3E}">
        <p14:creationId xmlns:p14="http://schemas.microsoft.com/office/powerpoint/2010/main" val="32438794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5F0F9FF-6543-C562-E919-3A5EB56D190A}"/>
            </a:ext>
          </a:extLst>
        </p:cNvPr>
        <p:cNvGrpSpPr/>
        <p:nvPr/>
      </p:nvGrpSpPr>
      <p:grpSpPr>
        <a:xfrm>
          <a:off x="0" y="0"/>
          <a:ext cx="0" cy="0"/>
          <a:chOff x="0" y="0"/>
          <a:chExt cx="0" cy="0"/>
        </a:xfrm>
      </p:grpSpPr>
      <p:cxnSp>
        <p:nvCxnSpPr>
          <p:cNvPr id="33" name="Straight Connector 32">
            <a:extLst>
              <a:ext uri="{FF2B5EF4-FFF2-40B4-BE49-F238E27FC236}">
                <a16:creationId xmlns:a16="http://schemas.microsoft.com/office/drawing/2014/main" id="{0D1028E7-4144-E0E2-D833-2747F30ED28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A5DBCAE0-3C2F-245C-49BB-809138A27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Content Placeholder 14">
            <a:extLst>
              <a:ext uri="{FF2B5EF4-FFF2-40B4-BE49-F238E27FC236}">
                <a16:creationId xmlns:a16="http://schemas.microsoft.com/office/drawing/2014/main" id="{3931B3B1-3632-2DA2-3BA8-8854B93DBA1B}"/>
              </a:ext>
            </a:extLst>
          </p:cNvPr>
          <p:cNvPicPr>
            <a:picLocks noGrp="1" noChangeAspect="1"/>
          </p:cNvPicPr>
          <p:nvPr>
            <p:ph idx="1"/>
          </p:nvPr>
        </p:nvPicPr>
        <p:blipFill>
          <a:blip r:embed="rId2"/>
          <a:srcRect/>
          <a:stretch/>
        </p:blipFill>
        <p:spPr>
          <a:xfrm>
            <a:off x="1" y="1"/>
            <a:ext cx="12192000" cy="6858000"/>
          </a:xfrm>
          <a:prstGeom prst="rect">
            <a:avLst/>
          </a:prstGeom>
          <a:effectLst/>
        </p:spPr>
      </p:pic>
      <p:sp>
        <p:nvSpPr>
          <p:cNvPr id="6" name="Title 5">
            <a:extLst>
              <a:ext uri="{FF2B5EF4-FFF2-40B4-BE49-F238E27FC236}">
                <a16:creationId xmlns:a16="http://schemas.microsoft.com/office/drawing/2014/main" id="{2625864D-5331-9BC3-61F5-8F4835C893FF}"/>
              </a:ext>
            </a:extLst>
          </p:cNvPr>
          <p:cNvSpPr>
            <a:spLocks noGrp="1"/>
          </p:cNvSpPr>
          <p:nvPr>
            <p:ph type="title"/>
          </p:nvPr>
        </p:nvSpPr>
        <p:spPr>
          <a:xfrm>
            <a:off x="79512" y="66263"/>
            <a:ext cx="12013097" cy="1118942"/>
          </a:xfrm>
        </p:spPr>
        <p:txBody>
          <a:bodyPr vert="horz" lIns="91440" tIns="45720" rIns="91440" bIns="45720" rtlCol="0" anchor="t">
            <a:normAutofit fontScale="90000"/>
          </a:bodyPr>
          <a:lstStyle/>
          <a:p>
            <a:r>
              <a:rPr lang="en-US" cap="all" dirty="0">
                <a:solidFill>
                  <a:schemeClr val="bg1"/>
                </a:solidFill>
              </a:rPr>
              <a:t>HOW DO TEAMS PERFORM OFFENSIVELY IN NFL WEEK 1 GAMES?</a:t>
            </a:r>
          </a:p>
        </p:txBody>
      </p:sp>
      <p:cxnSp>
        <p:nvCxnSpPr>
          <p:cNvPr id="37" name="Straight Connector 36">
            <a:extLst>
              <a:ext uri="{FF2B5EF4-FFF2-40B4-BE49-F238E27FC236}">
                <a16:creationId xmlns:a16="http://schemas.microsoft.com/office/drawing/2014/main" id="{DDD16764-A808-1C31-86AE-D1326CB7A2E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387805" y="5715292"/>
            <a:ext cx="804195" cy="0"/>
          </a:xfrm>
          <a:prstGeom prst="line">
            <a:avLst/>
          </a:prstGeom>
          <a:ln w="120650">
            <a:solidFill>
              <a:schemeClr val="bg1"/>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66C10EF7-83D0-0A75-CE89-D5A63E437026}"/>
              </a:ext>
            </a:extLst>
          </p:cNvPr>
          <p:cNvPicPr>
            <a:picLocks noChangeAspect="1"/>
          </p:cNvPicPr>
          <p:nvPr/>
        </p:nvPicPr>
        <p:blipFill>
          <a:blip r:embed="rId3"/>
          <a:stretch>
            <a:fillRect/>
          </a:stretch>
        </p:blipFill>
        <p:spPr>
          <a:xfrm>
            <a:off x="237204" y="1825052"/>
            <a:ext cx="5064324" cy="4051192"/>
          </a:xfrm>
          <a:prstGeom prst="rect">
            <a:avLst/>
          </a:prstGeom>
        </p:spPr>
      </p:pic>
      <p:pic>
        <p:nvPicPr>
          <p:cNvPr id="3" name="Picture 2">
            <a:extLst>
              <a:ext uri="{FF2B5EF4-FFF2-40B4-BE49-F238E27FC236}">
                <a16:creationId xmlns:a16="http://schemas.microsoft.com/office/drawing/2014/main" id="{A474F8C8-A9CD-AADC-4714-963EF9933B2E}"/>
              </a:ext>
            </a:extLst>
          </p:cNvPr>
          <p:cNvPicPr>
            <a:picLocks noChangeAspect="1"/>
          </p:cNvPicPr>
          <p:nvPr/>
        </p:nvPicPr>
        <p:blipFill>
          <a:blip r:embed="rId4"/>
          <a:stretch>
            <a:fillRect/>
          </a:stretch>
        </p:blipFill>
        <p:spPr>
          <a:xfrm>
            <a:off x="5643871" y="1825052"/>
            <a:ext cx="5401590" cy="4051192"/>
          </a:xfrm>
          <a:prstGeom prst="rect">
            <a:avLst/>
          </a:prstGeom>
        </p:spPr>
      </p:pic>
    </p:spTree>
    <p:extLst>
      <p:ext uri="{BB962C8B-B14F-4D97-AF65-F5344CB8AC3E}">
        <p14:creationId xmlns:p14="http://schemas.microsoft.com/office/powerpoint/2010/main" val="2713432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7" name="Straight Connector 26">
            <a:extLst>
              <a:ext uri="{FF2B5EF4-FFF2-40B4-BE49-F238E27FC236}">
                <a16:creationId xmlns:a16="http://schemas.microsoft.com/office/drawing/2014/main" id="{D8689CE0-64D2-447C-9C1F-872D111D8A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D0B7304F-E6C0-414A-A6DA-6D87129ACD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6A7B51EA-F557-268D-5215-0B8E064B0405}"/>
              </a:ext>
            </a:extLst>
          </p:cNvPr>
          <p:cNvPicPr>
            <a:picLocks noGrp="1" noChangeAspect="1"/>
          </p:cNvPicPr>
          <p:nvPr>
            <p:ph idx="1"/>
          </p:nvPr>
        </p:nvPicPr>
        <p:blipFill>
          <a:blip r:embed="rId2">
            <a:alphaModFix amt="60000"/>
          </a:blip>
          <a:srcRect t="14049" b="1681"/>
          <a:stretch/>
        </p:blipFill>
        <p:spPr>
          <a:xfrm>
            <a:off x="1" y="1"/>
            <a:ext cx="12192000" cy="6858000"/>
          </a:xfrm>
          <a:prstGeom prst="rect">
            <a:avLst/>
          </a:prstGeom>
        </p:spPr>
      </p:pic>
      <p:sp>
        <p:nvSpPr>
          <p:cNvPr id="5" name="Title 4">
            <a:extLst>
              <a:ext uri="{FF2B5EF4-FFF2-40B4-BE49-F238E27FC236}">
                <a16:creationId xmlns:a16="http://schemas.microsoft.com/office/drawing/2014/main" id="{21E60239-9D54-FA52-B292-51355332E623}"/>
              </a:ext>
            </a:extLst>
          </p:cNvPr>
          <p:cNvSpPr>
            <a:spLocks noGrp="1"/>
          </p:cNvSpPr>
          <p:nvPr>
            <p:ph type="title"/>
          </p:nvPr>
        </p:nvSpPr>
        <p:spPr>
          <a:xfrm>
            <a:off x="79512" y="66262"/>
            <a:ext cx="12013097" cy="1510745"/>
          </a:xfrm>
        </p:spPr>
        <p:txBody>
          <a:bodyPr vert="horz" lIns="91440" tIns="45720" rIns="91440" bIns="45720" rtlCol="0" anchor="t">
            <a:noAutofit/>
          </a:bodyPr>
          <a:lstStyle/>
          <a:p>
            <a:r>
              <a:rPr lang="en-US" sz="4000" cap="all" dirty="0">
                <a:solidFill>
                  <a:schemeClr val="bg1"/>
                </a:solidFill>
              </a:rPr>
              <a:t>WHAT ARE the conversion rates for possessions downs? What tendencies did you identify?</a:t>
            </a:r>
            <a:endParaRPr lang="en-US" sz="4800" cap="all" dirty="0">
              <a:solidFill>
                <a:schemeClr val="bg1"/>
              </a:solidFill>
            </a:endParaRPr>
          </a:p>
        </p:txBody>
      </p:sp>
      <p:cxnSp>
        <p:nvCxnSpPr>
          <p:cNvPr id="31" name="Straight Connector 30">
            <a:extLst>
              <a:ext uri="{FF2B5EF4-FFF2-40B4-BE49-F238E27FC236}">
                <a16:creationId xmlns:a16="http://schemas.microsoft.com/office/drawing/2014/main" id="{1163B6C4-0500-4B1A-9149-4A6C7EDAF1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387805" y="5715292"/>
            <a:ext cx="804195" cy="0"/>
          </a:xfrm>
          <a:prstGeom prst="line">
            <a:avLst/>
          </a:prstGeom>
          <a:ln w="120650">
            <a:solidFill>
              <a:schemeClr val="bg1"/>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2F23F68C-D427-C13C-B677-C58ED7120A80}"/>
              </a:ext>
            </a:extLst>
          </p:cNvPr>
          <p:cNvPicPr>
            <a:picLocks noChangeAspect="1"/>
          </p:cNvPicPr>
          <p:nvPr/>
        </p:nvPicPr>
        <p:blipFill>
          <a:blip r:embed="rId3"/>
          <a:stretch>
            <a:fillRect/>
          </a:stretch>
        </p:blipFill>
        <p:spPr>
          <a:xfrm>
            <a:off x="328054" y="1828801"/>
            <a:ext cx="5171245" cy="4591579"/>
          </a:xfrm>
          <a:prstGeom prst="rect">
            <a:avLst/>
          </a:prstGeom>
          <a:scene3d>
            <a:camera prst="orthographicFront"/>
            <a:lightRig rig="threePt" dir="t"/>
          </a:scene3d>
          <a:sp3d>
            <a:bevelT prst="relaxedInset"/>
          </a:sp3d>
        </p:spPr>
      </p:pic>
      <p:pic>
        <p:nvPicPr>
          <p:cNvPr id="13" name="Picture 12">
            <a:extLst>
              <a:ext uri="{FF2B5EF4-FFF2-40B4-BE49-F238E27FC236}">
                <a16:creationId xmlns:a16="http://schemas.microsoft.com/office/drawing/2014/main" id="{A52A505B-D34E-995C-3273-050CD6210939}"/>
              </a:ext>
            </a:extLst>
          </p:cNvPr>
          <p:cNvPicPr>
            <a:picLocks noChangeAspect="1"/>
          </p:cNvPicPr>
          <p:nvPr/>
        </p:nvPicPr>
        <p:blipFill>
          <a:blip r:embed="rId4"/>
          <a:stretch>
            <a:fillRect/>
          </a:stretch>
        </p:blipFill>
        <p:spPr>
          <a:xfrm>
            <a:off x="5728421" y="1828802"/>
            <a:ext cx="5430262" cy="4591578"/>
          </a:xfrm>
          <a:prstGeom prst="rect">
            <a:avLst/>
          </a:prstGeom>
        </p:spPr>
      </p:pic>
    </p:spTree>
    <p:extLst>
      <p:ext uri="{BB962C8B-B14F-4D97-AF65-F5344CB8AC3E}">
        <p14:creationId xmlns:p14="http://schemas.microsoft.com/office/powerpoint/2010/main" val="13828235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20ACAD5-A813-2773-9F52-79B6E9130279}"/>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4E8D39D2-52F0-345D-9B4E-D0076846CD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DC365C18-F5E6-DB48-F95D-E3B919435D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5">
            <a:extLst>
              <a:ext uri="{FF2B5EF4-FFF2-40B4-BE49-F238E27FC236}">
                <a16:creationId xmlns:a16="http://schemas.microsoft.com/office/drawing/2014/main" id="{0B56C9FF-3AF7-113D-3803-CC45824CB8A8}"/>
              </a:ext>
            </a:extLst>
          </p:cNvPr>
          <p:cNvPicPr>
            <a:picLocks noGrp="1" noChangeAspect="1"/>
          </p:cNvPicPr>
          <p:nvPr>
            <p:ph idx="1"/>
          </p:nvPr>
        </p:nvPicPr>
        <p:blipFill>
          <a:blip r:embed="rId2"/>
          <a:srcRect t="7865" b="7865"/>
          <a:stretch/>
        </p:blipFill>
        <p:spPr>
          <a:xfrm>
            <a:off x="20" y="10"/>
            <a:ext cx="12191979" cy="6857989"/>
          </a:xfrm>
          <a:prstGeom prst="rect">
            <a:avLst/>
          </a:prstGeom>
        </p:spPr>
      </p:pic>
      <p:pic>
        <p:nvPicPr>
          <p:cNvPr id="2" name="Picture 1">
            <a:extLst>
              <a:ext uri="{FF2B5EF4-FFF2-40B4-BE49-F238E27FC236}">
                <a16:creationId xmlns:a16="http://schemas.microsoft.com/office/drawing/2014/main" id="{371090B6-D5F0-4729-9096-731CA2F3B19D}"/>
              </a:ext>
            </a:extLst>
          </p:cNvPr>
          <p:cNvPicPr>
            <a:picLocks noChangeAspect="1"/>
          </p:cNvPicPr>
          <p:nvPr/>
        </p:nvPicPr>
        <p:blipFill>
          <a:blip r:embed="rId3"/>
          <a:stretch>
            <a:fillRect/>
          </a:stretch>
        </p:blipFill>
        <p:spPr>
          <a:xfrm>
            <a:off x="402097" y="1550790"/>
            <a:ext cx="5222420" cy="4400047"/>
          </a:xfrm>
          <a:prstGeom prst="rect">
            <a:avLst/>
          </a:prstGeom>
          <a:scene3d>
            <a:camera prst="orthographicFront"/>
            <a:lightRig rig="threePt" dir="t"/>
          </a:scene3d>
          <a:sp3d>
            <a:bevelT prst="relaxedInset"/>
          </a:sp3d>
        </p:spPr>
      </p:pic>
      <p:pic>
        <p:nvPicPr>
          <p:cNvPr id="3" name="Picture 2">
            <a:extLst>
              <a:ext uri="{FF2B5EF4-FFF2-40B4-BE49-F238E27FC236}">
                <a16:creationId xmlns:a16="http://schemas.microsoft.com/office/drawing/2014/main" id="{95D64BC6-672B-5AE7-66B5-567C677CE065}"/>
              </a:ext>
            </a:extLst>
          </p:cNvPr>
          <p:cNvPicPr>
            <a:picLocks noChangeAspect="1"/>
          </p:cNvPicPr>
          <p:nvPr/>
        </p:nvPicPr>
        <p:blipFill>
          <a:blip r:embed="rId4"/>
          <a:stretch>
            <a:fillRect/>
          </a:stretch>
        </p:blipFill>
        <p:spPr>
          <a:xfrm>
            <a:off x="6026613" y="1550790"/>
            <a:ext cx="5222420" cy="4400055"/>
          </a:xfrm>
          <a:prstGeom prst="rect">
            <a:avLst/>
          </a:prstGeom>
          <a:effectLst>
            <a:innerShdw blurRad="63500" dist="50800" dir="13500000">
              <a:schemeClr val="bg1">
                <a:alpha val="50000"/>
              </a:schemeClr>
            </a:innerShdw>
          </a:effectLst>
          <a:scene3d>
            <a:camera prst="orthographicFront"/>
            <a:lightRig rig="threePt" dir="t"/>
          </a:scene3d>
          <a:sp3d>
            <a:bevelT prst="relaxedInset"/>
          </a:sp3d>
        </p:spPr>
      </p:pic>
    </p:spTree>
    <p:extLst>
      <p:ext uri="{BB962C8B-B14F-4D97-AF65-F5344CB8AC3E}">
        <p14:creationId xmlns:p14="http://schemas.microsoft.com/office/powerpoint/2010/main" val="40121348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75C9AF6-0342-E30C-C673-771156B6148B}"/>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6E371AD6-E173-F0E9-E5B4-8A08F2A707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AB28DC4A-EA67-5ACE-AC4D-EA0C198A1A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5">
            <a:extLst>
              <a:ext uri="{FF2B5EF4-FFF2-40B4-BE49-F238E27FC236}">
                <a16:creationId xmlns:a16="http://schemas.microsoft.com/office/drawing/2014/main" id="{216D51CC-E237-AFE5-4F93-D37E851ECE2C}"/>
              </a:ext>
            </a:extLst>
          </p:cNvPr>
          <p:cNvPicPr>
            <a:picLocks noGrp="1" noChangeAspect="1"/>
          </p:cNvPicPr>
          <p:nvPr>
            <p:ph idx="1"/>
          </p:nvPr>
        </p:nvPicPr>
        <p:blipFill>
          <a:blip r:embed="rId2"/>
          <a:srcRect t="7865" b="7865"/>
          <a:stretch/>
        </p:blipFill>
        <p:spPr>
          <a:xfrm>
            <a:off x="20" y="10"/>
            <a:ext cx="12191979" cy="6857989"/>
          </a:xfrm>
          <a:prstGeom prst="rect">
            <a:avLst/>
          </a:prstGeom>
        </p:spPr>
      </p:pic>
      <p:pic>
        <p:nvPicPr>
          <p:cNvPr id="2" name="Picture 1">
            <a:extLst>
              <a:ext uri="{FF2B5EF4-FFF2-40B4-BE49-F238E27FC236}">
                <a16:creationId xmlns:a16="http://schemas.microsoft.com/office/drawing/2014/main" id="{7FAB67CD-2048-DF92-6E13-57FCCCD6EEEB}"/>
              </a:ext>
            </a:extLst>
          </p:cNvPr>
          <p:cNvPicPr>
            <a:picLocks noChangeAspect="1"/>
          </p:cNvPicPr>
          <p:nvPr/>
        </p:nvPicPr>
        <p:blipFill>
          <a:blip r:embed="rId3"/>
          <a:stretch>
            <a:fillRect/>
          </a:stretch>
        </p:blipFill>
        <p:spPr>
          <a:xfrm>
            <a:off x="299803" y="1841290"/>
            <a:ext cx="5470748" cy="4579089"/>
          </a:xfrm>
          <a:prstGeom prst="rect">
            <a:avLst/>
          </a:prstGeom>
        </p:spPr>
      </p:pic>
      <p:pic>
        <p:nvPicPr>
          <p:cNvPr id="3" name="Picture 2">
            <a:extLst>
              <a:ext uri="{FF2B5EF4-FFF2-40B4-BE49-F238E27FC236}">
                <a16:creationId xmlns:a16="http://schemas.microsoft.com/office/drawing/2014/main" id="{9F48AF2E-9FA7-5B8D-3621-2706E779331B}"/>
              </a:ext>
            </a:extLst>
          </p:cNvPr>
          <p:cNvPicPr>
            <a:picLocks noChangeAspect="1"/>
          </p:cNvPicPr>
          <p:nvPr/>
        </p:nvPicPr>
        <p:blipFill>
          <a:blip r:embed="rId4"/>
          <a:stretch>
            <a:fillRect/>
          </a:stretch>
        </p:blipFill>
        <p:spPr>
          <a:xfrm>
            <a:off x="5975438" y="1828800"/>
            <a:ext cx="5297165" cy="4591579"/>
          </a:xfrm>
          <a:prstGeom prst="rect">
            <a:avLst/>
          </a:prstGeom>
        </p:spPr>
      </p:pic>
    </p:spTree>
    <p:extLst>
      <p:ext uri="{BB962C8B-B14F-4D97-AF65-F5344CB8AC3E}">
        <p14:creationId xmlns:p14="http://schemas.microsoft.com/office/powerpoint/2010/main" val="9070949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2F30DBF-32EB-0E12-F746-7C7280B0C30F}"/>
            </a:ext>
          </a:extLst>
        </p:cNvPr>
        <p:cNvGrpSpPr/>
        <p:nvPr/>
      </p:nvGrpSpPr>
      <p:grpSpPr>
        <a:xfrm>
          <a:off x="0" y="0"/>
          <a:ext cx="0" cy="0"/>
          <a:chOff x="0" y="0"/>
          <a:chExt cx="0" cy="0"/>
        </a:xfrm>
      </p:grpSpPr>
      <p:cxnSp>
        <p:nvCxnSpPr>
          <p:cNvPr id="27" name="Straight Connector 26">
            <a:extLst>
              <a:ext uri="{FF2B5EF4-FFF2-40B4-BE49-F238E27FC236}">
                <a16:creationId xmlns:a16="http://schemas.microsoft.com/office/drawing/2014/main" id="{4C6FBFDF-4F3E-078A-48E1-B8D24FFEB66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E20EB971-B6E0-4032-D770-CBF90610B9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76CB3D63-6D2B-DF2C-CBBA-9E4407A36CDB}"/>
              </a:ext>
            </a:extLst>
          </p:cNvPr>
          <p:cNvPicPr>
            <a:picLocks noGrp="1" noChangeAspect="1"/>
          </p:cNvPicPr>
          <p:nvPr>
            <p:ph idx="1"/>
          </p:nvPr>
        </p:nvPicPr>
        <p:blipFill>
          <a:blip r:embed="rId2">
            <a:alphaModFix amt="60000"/>
          </a:blip>
          <a:srcRect t="14049" b="1681"/>
          <a:stretch/>
        </p:blipFill>
        <p:spPr>
          <a:xfrm>
            <a:off x="1" y="1"/>
            <a:ext cx="12192000" cy="6858000"/>
          </a:xfrm>
          <a:prstGeom prst="rect">
            <a:avLst/>
          </a:prstGeom>
        </p:spPr>
      </p:pic>
      <p:sp>
        <p:nvSpPr>
          <p:cNvPr id="5" name="Title 4">
            <a:extLst>
              <a:ext uri="{FF2B5EF4-FFF2-40B4-BE49-F238E27FC236}">
                <a16:creationId xmlns:a16="http://schemas.microsoft.com/office/drawing/2014/main" id="{3F23C482-9E25-088B-C128-F05B5F21112E}"/>
              </a:ext>
            </a:extLst>
          </p:cNvPr>
          <p:cNvSpPr>
            <a:spLocks noGrp="1"/>
          </p:cNvSpPr>
          <p:nvPr>
            <p:ph type="title"/>
          </p:nvPr>
        </p:nvSpPr>
        <p:spPr>
          <a:xfrm>
            <a:off x="79512" y="66262"/>
            <a:ext cx="12013097" cy="1510745"/>
          </a:xfrm>
        </p:spPr>
        <p:txBody>
          <a:bodyPr vert="horz" lIns="91440" tIns="45720" rIns="91440" bIns="45720" rtlCol="0" anchor="t">
            <a:noAutofit/>
          </a:bodyPr>
          <a:lstStyle/>
          <a:p>
            <a:r>
              <a:rPr lang="en-US" sz="4000" cap="all" dirty="0">
                <a:solidFill>
                  <a:schemeClr val="bg1"/>
                </a:solidFill>
              </a:rPr>
              <a:t>WHAT ARE the conversion rates for possessions downs? What tendencies did you identify?</a:t>
            </a:r>
            <a:endParaRPr lang="en-US" sz="4800" cap="all" dirty="0">
              <a:solidFill>
                <a:schemeClr val="bg1"/>
              </a:solidFill>
            </a:endParaRPr>
          </a:p>
        </p:txBody>
      </p:sp>
      <p:cxnSp>
        <p:nvCxnSpPr>
          <p:cNvPr id="31" name="Straight Connector 30">
            <a:extLst>
              <a:ext uri="{FF2B5EF4-FFF2-40B4-BE49-F238E27FC236}">
                <a16:creationId xmlns:a16="http://schemas.microsoft.com/office/drawing/2014/main" id="{F7DBED2D-1DB9-47AC-0EA0-DA0FF683D77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387805" y="5715292"/>
            <a:ext cx="804195" cy="0"/>
          </a:xfrm>
          <a:prstGeom prst="line">
            <a:avLst/>
          </a:prstGeom>
          <a:ln w="120650">
            <a:solidFill>
              <a:schemeClr val="bg1"/>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344A256-7F9F-547F-55E5-1DB11137B088}"/>
              </a:ext>
            </a:extLst>
          </p:cNvPr>
          <p:cNvPicPr>
            <a:picLocks noChangeAspect="1"/>
          </p:cNvPicPr>
          <p:nvPr/>
        </p:nvPicPr>
        <p:blipFill>
          <a:blip r:embed="rId3"/>
          <a:stretch>
            <a:fillRect/>
          </a:stretch>
        </p:blipFill>
        <p:spPr>
          <a:xfrm>
            <a:off x="5975438" y="1828800"/>
            <a:ext cx="5297165" cy="4591579"/>
          </a:xfrm>
          <a:prstGeom prst="rect">
            <a:avLst/>
          </a:prstGeom>
        </p:spPr>
      </p:pic>
      <p:pic>
        <p:nvPicPr>
          <p:cNvPr id="2" name="Picture 1">
            <a:extLst>
              <a:ext uri="{FF2B5EF4-FFF2-40B4-BE49-F238E27FC236}">
                <a16:creationId xmlns:a16="http://schemas.microsoft.com/office/drawing/2014/main" id="{5640FBA2-56B7-81F3-20C5-5671AAFBE1C4}"/>
              </a:ext>
            </a:extLst>
          </p:cNvPr>
          <p:cNvPicPr>
            <a:picLocks noChangeAspect="1"/>
          </p:cNvPicPr>
          <p:nvPr/>
        </p:nvPicPr>
        <p:blipFill>
          <a:blip r:embed="rId4"/>
          <a:stretch>
            <a:fillRect/>
          </a:stretch>
        </p:blipFill>
        <p:spPr>
          <a:xfrm>
            <a:off x="299803" y="1841290"/>
            <a:ext cx="5470748" cy="4579089"/>
          </a:xfrm>
          <a:prstGeom prst="rect">
            <a:avLst/>
          </a:prstGeom>
        </p:spPr>
      </p:pic>
    </p:spTree>
    <p:extLst>
      <p:ext uri="{BB962C8B-B14F-4D97-AF65-F5344CB8AC3E}">
        <p14:creationId xmlns:p14="http://schemas.microsoft.com/office/powerpoint/2010/main" val="6203081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0" name="Straight Connector 29">
            <a:extLst>
              <a:ext uri="{FF2B5EF4-FFF2-40B4-BE49-F238E27FC236}">
                <a16:creationId xmlns:a16="http://schemas.microsoft.com/office/drawing/2014/main" id="{D8689CE0-64D2-447C-9C1F-872D111D8A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D0B7304F-E6C0-414A-A6DA-6D87129ACD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Content Placeholder 8">
            <a:extLst>
              <a:ext uri="{FF2B5EF4-FFF2-40B4-BE49-F238E27FC236}">
                <a16:creationId xmlns:a16="http://schemas.microsoft.com/office/drawing/2014/main" id="{B5B21B9A-9CE6-0487-BABD-E13023C371A5}"/>
              </a:ext>
            </a:extLst>
          </p:cNvPr>
          <p:cNvPicPr>
            <a:picLocks noGrp="1" noChangeAspect="1"/>
          </p:cNvPicPr>
          <p:nvPr>
            <p:ph idx="1"/>
          </p:nvPr>
        </p:nvPicPr>
        <p:blipFill>
          <a:blip r:embed="rId2">
            <a:alphaModFix amt="60000"/>
          </a:blip>
          <a:srcRect l="3937" r="13840" b="-1"/>
          <a:stretch/>
        </p:blipFill>
        <p:spPr>
          <a:xfrm>
            <a:off x="1" y="1"/>
            <a:ext cx="12192000" cy="6858000"/>
          </a:xfrm>
          <a:prstGeom prst="rect">
            <a:avLst/>
          </a:prstGeom>
          <a:effectLst/>
        </p:spPr>
      </p:pic>
      <p:sp>
        <p:nvSpPr>
          <p:cNvPr id="2" name="Title 1">
            <a:extLst>
              <a:ext uri="{FF2B5EF4-FFF2-40B4-BE49-F238E27FC236}">
                <a16:creationId xmlns:a16="http://schemas.microsoft.com/office/drawing/2014/main" id="{DD415050-772B-6AF1-137F-E5707441A735}"/>
              </a:ext>
            </a:extLst>
          </p:cNvPr>
          <p:cNvSpPr>
            <a:spLocks noGrp="1"/>
          </p:cNvSpPr>
          <p:nvPr>
            <p:ph type="title"/>
          </p:nvPr>
        </p:nvSpPr>
        <p:spPr>
          <a:xfrm>
            <a:off x="79512" y="66262"/>
            <a:ext cx="12013097" cy="1076443"/>
          </a:xfrm>
        </p:spPr>
        <p:txBody>
          <a:bodyPr vert="horz" lIns="91440" tIns="45720" rIns="91440" bIns="45720" rtlCol="0" anchor="t">
            <a:noAutofit/>
          </a:bodyPr>
          <a:lstStyle/>
          <a:p>
            <a:r>
              <a:rPr lang="en-US" sz="4000" cap="all" dirty="0">
                <a:solidFill>
                  <a:srgbClr val="FFFFFF"/>
                </a:solidFill>
              </a:rPr>
              <a:t>What are tendencies for teams in specific down and distance situations?</a:t>
            </a:r>
          </a:p>
        </p:txBody>
      </p:sp>
      <p:cxnSp>
        <p:nvCxnSpPr>
          <p:cNvPr id="34" name="Straight Connector 33">
            <a:extLst>
              <a:ext uri="{FF2B5EF4-FFF2-40B4-BE49-F238E27FC236}">
                <a16:creationId xmlns:a16="http://schemas.microsoft.com/office/drawing/2014/main" id="{1163B6C4-0500-4B1A-9149-4A6C7EDAF15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387805" y="5715292"/>
            <a:ext cx="804195" cy="0"/>
          </a:xfrm>
          <a:prstGeom prst="line">
            <a:avLst/>
          </a:prstGeom>
          <a:ln w="120650">
            <a:solidFill>
              <a:schemeClr val="bg1"/>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E83215C4-177C-4E3E-0DD7-52846020DA1F}"/>
              </a:ext>
            </a:extLst>
          </p:cNvPr>
          <p:cNvPicPr>
            <a:picLocks noChangeAspect="1"/>
          </p:cNvPicPr>
          <p:nvPr/>
        </p:nvPicPr>
        <p:blipFill>
          <a:blip r:embed="rId3"/>
          <a:stretch>
            <a:fillRect/>
          </a:stretch>
        </p:blipFill>
        <p:spPr>
          <a:xfrm>
            <a:off x="402097" y="1550790"/>
            <a:ext cx="5222420" cy="4400047"/>
          </a:xfrm>
          <a:prstGeom prst="rect">
            <a:avLst/>
          </a:prstGeom>
          <a:scene3d>
            <a:camera prst="orthographicFront"/>
            <a:lightRig rig="threePt" dir="t"/>
          </a:scene3d>
          <a:sp3d>
            <a:bevelT prst="relaxedInset"/>
          </a:sp3d>
        </p:spPr>
      </p:pic>
      <p:pic>
        <p:nvPicPr>
          <p:cNvPr id="12" name="Picture 11">
            <a:extLst>
              <a:ext uri="{FF2B5EF4-FFF2-40B4-BE49-F238E27FC236}">
                <a16:creationId xmlns:a16="http://schemas.microsoft.com/office/drawing/2014/main" id="{48866E1F-6466-88BF-4A74-D4309A91318E}"/>
              </a:ext>
            </a:extLst>
          </p:cNvPr>
          <p:cNvPicPr>
            <a:picLocks noChangeAspect="1"/>
          </p:cNvPicPr>
          <p:nvPr/>
        </p:nvPicPr>
        <p:blipFill>
          <a:blip r:embed="rId4"/>
          <a:stretch>
            <a:fillRect/>
          </a:stretch>
        </p:blipFill>
        <p:spPr>
          <a:xfrm>
            <a:off x="6026613" y="1550790"/>
            <a:ext cx="5222420" cy="4400055"/>
          </a:xfrm>
          <a:prstGeom prst="rect">
            <a:avLst/>
          </a:prstGeom>
          <a:effectLst>
            <a:innerShdw blurRad="63500" dist="50800" dir="13500000">
              <a:schemeClr val="bg1">
                <a:alpha val="50000"/>
              </a:schemeClr>
            </a:innerShdw>
          </a:effectLst>
          <a:scene3d>
            <a:camera prst="orthographicFront"/>
            <a:lightRig rig="threePt" dir="t"/>
          </a:scene3d>
          <a:sp3d>
            <a:bevelT prst="relaxedInset"/>
          </a:sp3d>
        </p:spPr>
      </p:pic>
    </p:spTree>
    <p:extLst>
      <p:ext uri="{BB962C8B-B14F-4D97-AF65-F5344CB8AC3E}">
        <p14:creationId xmlns:p14="http://schemas.microsoft.com/office/powerpoint/2010/main" val="41412971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D6B747C-6BCB-DF80-E460-8102FB31167A}"/>
            </a:ext>
          </a:extLst>
        </p:cNvPr>
        <p:cNvGrpSpPr/>
        <p:nvPr/>
      </p:nvGrpSpPr>
      <p:grpSpPr>
        <a:xfrm>
          <a:off x="0" y="0"/>
          <a:ext cx="0" cy="0"/>
          <a:chOff x="0" y="0"/>
          <a:chExt cx="0" cy="0"/>
        </a:xfrm>
      </p:grpSpPr>
      <p:cxnSp>
        <p:nvCxnSpPr>
          <p:cNvPr id="30" name="Straight Connector 29">
            <a:extLst>
              <a:ext uri="{FF2B5EF4-FFF2-40B4-BE49-F238E27FC236}">
                <a16:creationId xmlns:a16="http://schemas.microsoft.com/office/drawing/2014/main" id="{D50108EF-2075-6F55-DEBC-872271470D8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3EF1C55F-F1DF-DB17-AE03-B15621A78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Content Placeholder 8">
            <a:extLst>
              <a:ext uri="{FF2B5EF4-FFF2-40B4-BE49-F238E27FC236}">
                <a16:creationId xmlns:a16="http://schemas.microsoft.com/office/drawing/2014/main" id="{40A75515-51FA-E260-782A-8F3CF46801E5}"/>
              </a:ext>
            </a:extLst>
          </p:cNvPr>
          <p:cNvPicPr>
            <a:picLocks noGrp="1" noChangeAspect="1"/>
          </p:cNvPicPr>
          <p:nvPr>
            <p:ph idx="1"/>
          </p:nvPr>
        </p:nvPicPr>
        <p:blipFill>
          <a:blip r:embed="rId3">
            <a:alphaModFix amt="60000"/>
          </a:blip>
          <a:srcRect l="3937" r="13840" b="-1"/>
          <a:stretch/>
        </p:blipFill>
        <p:spPr>
          <a:xfrm>
            <a:off x="0" y="-66262"/>
            <a:ext cx="12192000" cy="6858000"/>
          </a:xfrm>
          <a:prstGeom prst="rect">
            <a:avLst/>
          </a:prstGeom>
          <a:effectLst/>
        </p:spPr>
      </p:pic>
      <p:cxnSp>
        <p:nvCxnSpPr>
          <p:cNvPr id="34" name="Straight Connector 33">
            <a:extLst>
              <a:ext uri="{FF2B5EF4-FFF2-40B4-BE49-F238E27FC236}">
                <a16:creationId xmlns:a16="http://schemas.microsoft.com/office/drawing/2014/main" id="{934E757F-A17D-20D9-8FFD-D15C1BA3E2C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387805" y="5715292"/>
            <a:ext cx="804195" cy="0"/>
          </a:xfrm>
          <a:prstGeom prst="line">
            <a:avLst/>
          </a:prstGeom>
          <a:ln w="120650">
            <a:solidFill>
              <a:schemeClr val="bg1"/>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AD342687-A594-64D9-AE67-FD74FE8E083D}"/>
              </a:ext>
            </a:extLst>
          </p:cNvPr>
          <p:cNvPicPr>
            <a:picLocks noChangeAspect="1"/>
          </p:cNvPicPr>
          <p:nvPr/>
        </p:nvPicPr>
        <p:blipFill>
          <a:blip r:embed="rId4"/>
          <a:stretch>
            <a:fillRect/>
          </a:stretch>
        </p:blipFill>
        <p:spPr>
          <a:xfrm>
            <a:off x="402097" y="1550790"/>
            <a:ext cx="5222420" cy="4400047"/>
          </a:xfrm>
          <a:prstGeom prst="rect">
            <a:avLst/>
          </a:prstGeom>
          <a:scene3d>
            <a:camera prst="orthographicFront"/>
            <a:lightRig rig="threePt" dir="t"/>
          </a:scene3d>
          <a:sp3d>
            <a:bevelT prst="relaxedInset"/>
          </a:sp3d>
        </p:spPr>
      </p:pic>
      <p:pic>
        <p:nvPicPr>
          <p:cNvPr id="12" name="Picture 11">
            <a:extLst>
              <a:ext uri="{FF2B5EF4-FFF2-40B4-BE49-F238E27FC236}">
                <a16:creationId xmlns:a16="http://schemas.microsoft.com/office/drawing/2014/main" id="{67F261A1-F84A-6654-6422-5762767D6B6D}"/>
              </a:ext>
            </a:extLst>
          </p:cNvPr>
          <p:cNvPicPr>
            <a:picLocks noChangeAspect="1"/>
          </p:cNvPicPr>
          <p:nvPr/>
        </p:nvPicPr>
        <p:blipFill>
          <a:blip r:embed="rId5"/>
          <a:stretch>
            <a:fillRect/>
          </a:stretch>
        </p:blipFill>
        <p:spPr>
          <a:xfrm>
            <a:off x="6026613" y="1550790"/>
            <a:ext cx="5222420" cy="4400055"/>
          </a:xfrm>
          <a:prstGeom prst="rect">
            <a:avLst/>
          </a:prstGeom>
          <a:effectLst>
            <a:innerShdw blurRad="63500" dist="50800" dir="13500000">
              <a:schemeClr val="bg1">
                <a:alpha val="50000"/>
              </a:schemeClr>
            </a:innerShdw>
          </a:effectLst>
          <a:scene3d>
            <a:camera prst="orthographicFront"/>
            <a:lightRig rig="threePt" dir="t"/>
          </a:scene3d>
          <a:sp3d>
            <a:bevelT prst="relaxedInset"/>
          </a:sp3d>
        </p:spPr>
      </p:pic>
      <p:pic>
        <p:nvPicPr>
          <p:cNvPr id="4" name="Picture 3">
            <a:extLst>
              <a:ext uri="{FF2B5EF4-FFF2-40B4-BE49-F238E27FC236}">
                <a16:creationId xmlns:a16="http://schemas.microsoft.com/office/drawing/2014/main" id="{5D4EB625-0F4A-CA12-034E-3E27CE751A2B}"/>
              </a:ext>
            </a:extLst>
          </p:cNvPr>
          <p:cNvPicPr>
            <a:picLocks noChangeAspect="1"/>
          </p:cNvPicPr>
          <p:nvPr/>
        </p:nvPicPr>
        <p:blipFill>
          <a:blip r:embed="rId6"/>
          <a:stretch>
            <a:fillRect/>
          </a:stretch>
        </p:blipFill>
        <p:spPr>
          <a:xfrm>
            <a:off x="402097" y="1593291"/>
            <a:ext cx="5222420" cy="4357546"/>
          </a:xfrm>
          <a:prstGeom prst="rect">
            <a:avLst/>
          </a:prstGeom>
          <a:scene3d>
            <a:camera prst="orthographicFront"/>
            <a:lightRig rig="threePt" dir="t"/>
          </a:scene3d>
          <a:sp3d>
            <a:bevelT prst="relaxedInset"/>
          </a:sp3d>
        </p:spPr>
      </p:pic>
      <p:pic>
        <p:nvPicPr>
          <p:cNvPr id="5" name="Picture 4">
            <a:extLst>
              <a:ext uri="{FF2B5EF4-FFF2-40B4-BE49-F238E27FC236}">
                <a16:creationId xmlns:a16="http://schemas.microsoft.com/office/drawing/2014/main" id="{194A6286-B339-EFEB-D165-E5899A08155C}"/>
              </a:ext>
            </a:extLst>
          </p:cNvPr>
          <p:cNvPicPr>
            <a:picLocks noChangeAspect="1"/>
          </p:cNvPicPr>
          <p:nvPr/>
        </p:nvPicPr>
        <p:blipFill>
          <a:blip r:embed="rId7"/>
          <a:stretch>
            <a:fillRect/>
          </a:stretch>
        </p:blipFill>
        <p:spPr>
          <a:xfrm>
            <a:off x="6038458" y="1550790"/>
            <a:ext cx="5210575" cy="4400047"/>
          </a:xfrm>
          <a:prstGeom prst="rect">
            <a:avLst/>
          </a:prstGeom>
          <a:scene3d>
            <a:camera prst="orthographicFront"/>
            <a:lightRig rig="threePt" dir="t"/>
          </a:scene3d>
          <a:sp3d>
            <a:bevelT prst="relaxedInset"/>
          </a:sp3d>
        </p:spPr>
      </p:pic>
    </p:spTree>
    <p:extLst>
      <p:ext uri="{BB962C8B-B14F-4D97-AF65-F5344CB8AC3E}">
        <p14:creationId xmlns:p14="http://schemas.microsoft.com/office/powerpoint/2010/main" val="21126003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 name="Rectangle 53">
            <a:extLst>
              <a:ext uri="{FF2B5EF4-FFF2-40B4-BE49-F238E27FC236}">
                <a16:creationId xmlns:a16="http://schemas.microsoft.com/office/drawing/2014/main" id="{7BAB60E1-3066-43D0-BDD2-96DC8AC584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1A67FB93-E092-450C-8675-960F10D5C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a:extLst>
              <a:ext uri="{FF2B5EF4-FFF2-40B4-BE49-F238E27FC236}">
                <a16:creationId xmlns:a16="http://schemas.microsoft.com/office/drawing/2014/main" id="{81BA7305-FA15-26BF-23A8-9F46A93560B0}"/>
              </a:ext>
            </a:extLst>
          </p:cNvPr>
          <p:cNvPicPr>
            <a:picLocks noGrp="1" noChangeAspect="1"/>
          </p:cNvPicPr>
          <p:nvPr>
            <p:ph idx="1"/>
          </p:nvPr>
        </p:nvPicPr>
        <p:blipFill>
          <a:blip r:embed="rId2">
            <a:alphaModFix amt="60000"/>
          </a:blip>
          <a:srcRect t="7865" b="7865"/>
          <a:stretch/>
        </p:blipFill>
        <p:spPr>
          <a:xfrm>
            <a:off x="20" y="10"/>
            <a:ext cx="12191979" cy="6857989"/>
          </a:xfrm>
          <a:prstGeom prst="rect">
            <a:avLst/>
          </a:prstGeom>
        </p:spPr>
      </p:pic>
      <p:sp>
        <p:nvSpPr>
          <p:cNvPr id="2" name="Title 1">
            <a:extLst>
              <a:ext uri="{FF2B5EF4-FFF2-40B4-BE49-F238E27FC236}">
                <a16:creationId xmlns:a16="http://schemas.microsoft.com/office/drawing/2014/main" id="{19171956-B988-C772-58D4-00C30C9F9AD0}"/>
              </a:ext>
            </a:extLst>
          </p:cNvPr>
          <p:cNvSpPr>
            <a:spLocks noGrp="1"/>
          </p:cNvSpPr>
          <p:nvPr>
            <p:ph type="title"/>
          </p:nvPr>
        </p:nvSpPr>
        <p:spPr>
          <a:xfrm>
            <a:off x="1088136" y="1069848"/>
            <a:ext cx="10084271" cy="1820488"/>
          </a:xfrm>
        </p:spPr>
        <p:txBody>
          <a:bodyPr vert="horz" lIns="91440" tIns="45720" rIns="91440" bIns="45720" rtlCol="0" anchor="t">
            <a:normAutofit/>
          </a:bodyPr>
          <a:lstStyle/>
          <a:p>
            <a:r>
              <a:rPr lang="en-US" sz="6000" b="1" kern="1200" cap="none" baseline="0">
                <a:solidFill>
                  <a:srgbClr val="FFFFFF"/>
                </a:solidFill>
                <a:latin typeface="+mj-lt"/>
                <a:ea typeface="+mj-ea"/>
                <a:cs typeface="+mj-cs"/>
              </a:rPr>
              <a:t>DATA SOURCE</a:t>
            </a:r>
          </a:p>
        </p:txBody>
      </p:sp>
      <p:cxnSp>
        <p:nvCxnSpPr>
          <p:cNvPr id="58" name="Straight Connector 57">
            <a:extLst>
              <a:ext uri="{FF2B5EF4-FFF2-40B4-BE49-F238E27FC236}">
                <a16:creationId xmlns:a16="http://schemas.microsoft.com/office/drawing/2014/main" id="{F0748755-DDBC-46D0-91EC-1212A8EE2B4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3881"/>
            <a:ext cx="804195" cy="0"/>
          </a:xfrm>
          <a:prstGeom prst="line">
            <a:avLst/>
          </a:prstGeom>
          <a:ln w="85725">
            <a:solidFill>
              <a:srgbClr val="FFFFFF"/>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F4D7CCE-005F-AD9C-9D2A-3FF71891CFFA}"/>
              </a:ext>
            </a:extLst>
          </p:cNvPr>
          <p:cNvSpPr txBox="1"/>
          <p:nvPr/>
        </p:nvSpPr>
        <p:spPr>
          <a:xfrm>
            <a:off x="7315200" y="3001297"/>
            <a:ext cx="3695700" cy="2949676"/>
          </a:xfrm>
          <a:prstGeom prst="rect">
            <a:avLst/>
          </a:prstGeom>
        </p:spPr>
        <p:txBody>
          <a:bodyPr vert="horz" lIns="91440" tIns="45720" rIns="91440" bIns="45720" rtlCol="0" anchor="b">
            <a:normAutofit/>
          </a:bodyPr>
          <a:lstStyle/>
          <a:p>
            <a:pPr marL="285750" indent="-228600">
              <a:lnSpc>
                <a:spcPct val="130000"/>
              </a:lnSpc>
              <a:spcAft>
                <a:spcPts val="600"/>
              </a:spcAft>
              <a:buFont typeface="Neue Haas Grotesk Text Pro" panose="020B0504020202020204" pitchFamily="34" charset="0"/>
              <a:buChar char="-"/>
            </a:pPr>
            <a:r>
              <a:rPr lang="en-US">
                <a:solidFill>
                  <a:srgbClr val="FFFFFF"/>
                </a:solidFill>
              </a:rPr>
              <a:t>2024 Week 1 Game Log</a:t>
            </a:r>
          </a:p>
          <a:p>
            <a:pPr marL="285750" indent="-228600">
              <a:lnSpc>
                <a:spcPct val="130000"/>
              </a:lnSpc>
              <a:spcAft>
                <a:spcPts val="600"/>
              </a:spcAft>
              <a:buFont typeface="Neue Haas Grotesk Text Pro" panose="020B0504020202020204" pitchFamily="34" charset="0"/>
              <a:buChar char="-"/>
            </a:pPr>
            <a:endParaRPr lang="en-US">
              <a:solidFill>
                <a:srgbClr val="FFFFFF"/>
              </a:solidFill>
            </a:endParaRPr>
          </a:p>
          <a:p>
            <a:pPr marL="285750" indent="-228600">
              <a:lnSpc>
                <a:spcPct val="130000"/>
              </a:lnSpc>
              <a:spcAft>
                <a:spcPts val="600"/>
              </a:spcAft>
              <a:buFont typeface="Neue Haas Grotesk Text Pro" panose="020B0504020202020204" pitchFamily="34" charset="0"/>
              <a:buChar char="-"/>
            </a:pPr>
            <a:endParaRPr lang="en-US">
              <a:solidFill>
                <a:srgbClr val="FFFFFF"/>
              </a:solidFill>
            </a:endParaRPr>
          </a:p>
          <a:p>
            <a:pPr marL="285750" indent="-228600">
              <a:lnSpc>
                <a:spcPct val="130000"/>
              </a:lnSpc>
              <a:spcAft>
                <a:spcPts val="600"/>
              </a:spcAft>
              <a:buFont typeface="Neue Haas Grotesk Text Pro" panose="020B0504020202020204" pitchFamily="34" charset="0"/>
              <a:buChar char="-"/>
            </a:pPr>
            <a:r>
              <a:rPr lang="en-US">
                <a:solidFill>
                  <a:srgbClr val="FFFFFF"/>
                </a:solidFill>
              </a:rPr>
              <a:t>kgjlgj</a:t>
            </a:r>
          </a:p>
          <a:p>
            <a:pPr marL="285750" indent="-228600">
              <a:lnSpc>
                <a:spcPct val="130000"/>
              </a:lnSpc>
              <a:spcAft>
                <a:spcPts val="600"/>
              </a:spcAft>
              <a:buFont typeface="Neue Haas Grotesk Text Pro" panose="020B0504020202020204" pitchFamily="34" charset="0"/>
              <a:buChar char="-"/>
            </a:pPr>
            <a:endParaRPr lang="en-US">
              <a:solidFill>
                <a:srgbClr val="FFFFFF"/>
              </a:solidFill>
            </a:endParaRPr>
          </a:p>
          <a:p>
            <a:pPr marL="285750" indent="-228600">
              <a:lnSpc>
                <a:spcPct val="130000"/>
              </a:lnSpc>
              <a:spcAft>
                <a:spcPts val="600"/>
              </a:spcAft>
              <a:buFont typeface="Neue Haas Grotesk Text Pro" panose="020B0504020202020204" pitchFamily="34" charset="0"/>
              <a:buChar char="-"/>
            </a:pPr>
            <a:endParaRPr lang="en-US">
              <a:solidFill>
                <a:srgbClr val="FFFFFF"/>
              </a:solidFill>
            </a:endParaRPr>
          </a:p>
          <a:p>
            <a:pPr marL="285750" indent="-228600">
              <a:lnSpc>
                <a:spcPct val="130000"/>
              </a:lnSpc>
              <a:spcAft>
                <a:spcPts val="600"/>
              </a:spcAft>
              <a:buFont typeface="Neue Haas Grotesk Text Pro" panose="020B0504020202020204" pitchFamily="34" charset="0"/>
              <a:buChar char="-"/>
            </a:pPr>
            <a:endParaRPr lang="en-US">
              <a:solidFill>
                <a:srgbClr val="FFFFFF"/>
              </a:solidFill>
            </a:endParaRPr>
          </a:p>
        </p:txBody>
      </p:sp>
    </p:spTree>
    <p:extLst>
      <p:ext uri="{BB962C8B-B14F-4D97-AF65-F5344CB8AC3E}">
        <p14:creationId xmlns:p14="http://schemas.microsoft.com/office/powerpoint/2010/main" val="29516725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6E64153-1FC8-4698-C05E-B39852BBA0A1}"/>
            </a:ext>
          </a:extLst>
        </p:cNvPr>
        <p:cNvGrpSpPr/>
        <p:nvPr/>
      </p:nvGrpSpPr>
      <p:grpSpPr>
        <a:xfrm>
          <a:off x="0" y="0"/>
          <a:ext cx="0" cy="0"/>
          <a:chOff x="0" y="0"/>
          <a:chExt cx="0" cy="0"/>
        </a:xfrm>
      </p:grpSpPr>
      <p:cxnSp>
        <p:nvCxnSpPr>
          <p:cNvPr id="45" name="Straight Connector 44">
            <a:extLst>
              <a:ext uri="{FF2B5EF4-FFF2-40B4-BE49-F238E27FC236}">
                <a16:creationId xmlns:a16="http://schemas.microsoft.com/office/drawing/2014/main" id="{4B945581-A35E-CFDF-1763-75A86B25FC1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Rectangle 46">
            <a:extLst>
              <a:ext uri="{FF2B5EF4-FFF2-40B4-BE49-F238E27FC236}">
                <a16:creationId xmlns:a16="http://schemas.microsoft.com/office/drawing/2014/main" id="{0704FFE2-0B03-BB0D-38F9-86D8B820A2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a:extLst>
              <a:ext uri="{FF2B5EF4-FFF2-40B4-BE49-F238E27FC236}">
                <a16:creationId xmlns:a16="http://schemas.microsoft.com/office/drawing/2014/main" id="{79BE82DB-EDF4-E5FB-A603-EEBDB1AA71B7}"/>
              </a:ext>
            </a:extLst>
          </p:cNvPr>
          <p:cNvPicPr>
            <a:picLocks noGrp="1" noChangeAspect="1"/>
          </p:cNvPicPr>
          <p:nvPr>
            <p:ph idx="1"/>
          </p:nvPr>
        </p:nvPicPr>
        <p:blipFill>
          <a:blip r:embed="rId2"/>
          <a:srcRect t="12500" b="12500"/>
          <a:stretch/>
        </p:blipFill>
        <p:spPr>
          <a:xfrm>
            <a:off x="1" y="1"/>
            <a:ext cx="12192000" cy="6858000"/>
          </a:xfrm>
          <a:prstGeom prst="rect">
            <a:avLst/>
          </a:prstGeom>
        </p:spPr>
      </p:pic>
      <p:sp>
        <p:nvSpPr>
          <p:cNvPr id="2" name="Title 1">
            <a:extLst>
              <a:ext uri="{FF2B5EF4-FFF2-40B4-BE49-F238E27FC236}">
                <a16:creationId xmlns:a16="http://schemas.microsoft.com/office/drawing/2014/main" id="{5E0EA81D-85F7-6CA1-7BED-2E75AD06C6E1}"/>
              </a:ext>
            </a:extLst>
          </p:cNvPr>
          <p:cNvSpPr>
            <a:spLocks noGrp="1"/>
          </p:cNvSpPr>
          <p:nvPr>
            <p:ph type="title"/>
          </p:nvPr>
        </p:nvSpPr>
        <p:spPr>
          <a:xfrm>
            <a:off x="79512" y="66262"/>
            <a:ext cx="12013097" cy="4974636"/>
          </a:xfrm>
        </p:spPr>
        <p:txBody>
          <a:bodyPr vert="horz" lIns="91440" tIns="45720" rIns="91440" bIns="45720" rtlCol="0" anchor="t">
            <a:normAutofit/>
          </a:bodyPr>
          <a:lstStyle/>
          <a:p>
            <a:r>
              <a:rPr lang="en-US" sz="11500" cap="all" dirty="0">
                <a:solidFill>
                  <a:srgbClr val="FFFFFF"/>
                </a:solidFill>
              </a:rPr>
              <a:t>DATA SOURCE</a:t>
            </a:r>
          </a:p>
        </p:txBody>
      </p:sp>
      <p:cxnSp>
        <p:nvCxnSpPr>
          <p:cNvPr id="49" name="Straight Connector 48">
            <a:extLst>
              <a:ext uri="{FF2B5EF4-FFF2-40B4-BE49-F238E27FC236}">
                <a16:creationId xmlns:a16="http://schemas.microsoft.com/office/drawing/2014/main" id="{8706CE01-8BBD-A7BC-45DF-CAE6D9B6EBC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387805" y="5715292"/>
            <a:ext cx="804195" cy="0"/>
          </a:xfrm>
          <a:prstGeom prst="line">
            <a:avLst/>
          </a:prstGeom>
          <a:ln w="12065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85D076BA-BCD5-5F30-6A3B-AC69256A18AB}"/>
              </a:ext>
            </a:extLst>
          </p:cNvPr>
          <p:cNvSpPr txBox="1"/>
          <p:nvPr/>
        </p:nvSpPr>
        <p:spPr>
          <a:xfrm flipH="1">
            <a:off x="402097" y="1724425"/>
            <a:ext cx="10747947" cy="4031873"/>
          </a:xfrm>
          <a:prstGeom prst="rect">
            <a:avLst/>
          </a:prstGeom>
          <a:noFill/>
        </p:spPr>
        <p:txBody>
          <a:bodyPr wrap="square" rtlCol="0">
            <a:spAutoFit/>
          </a:bodyPr>
          <a:lstStyle/>
          <a:p>
            <a:r>
              <a:rPr lang="en-US" sz="3200" dirty="0">
                <a:solidFill>
                  <a:schemeClr val="bg1"/>
                </a:solidFill>
              </a:rPr>
              <a:t>NFL </a:t>
            </a:r>
            <a:r>
              <a:rPr lang="en-US" sz="3200" dirty="0" err="1">
                <a:solidFill>
                  <a:schemeClr val="bg1"/>
                </a:solidFill>
              </a:rPr>
              <a:t>vs.data</a:t>
            </a:r>
            <a:r>
              <a:rPr lang="en-US" sz="3200" dirty="0">
                <a:solidFill>
                  <a:schemeClr val="bg1"/>
                </a:solidFill>
              </a:rPr>
              <a:t> – play_by_play_2024_cleaned.csv</a:t>
            </a:r>
          </a:p>
          <a:p>
            <a:r>
              <a:rPr lang="en-US" sz="3200" u="sng" dirty="0">
                <a:solidFill>
                  <a:schemeClr val="bg1"/>
                </a:solidFill>
                <a:effectLst/>
                <a:latin typeface="Helvetica" pitchFamily="2" charset="0"/>
              </a:rPr>
              <a:t>https://</a:t>
            </a:r>
            <a:r>
              <a:rPr lang="en-US" sz="3200" u="sng" dirty="0" err="1">
                <a:solidFill>
                  <a:schemeClr val="bg1"/>
                </a:solidFill>
                <a:effectLst/>
                <a:latin typeface="Helvetica" pitchFamily="2" charset="0"/>
              </a:rPr>
              <a:t>github.com</a:t>
            </a:r>
            <a:r>
              <a:rPr lang="en-US" sz="3200" u="sng" dirty="0">
                <a:solidFill>
                  <a:schemeClr val="bg1"/>
                </a:solidFill>
                <a:effectLst/>
                <a:latin typeface="Helvetica" pitchFamily="2" charset="0"/>
              </a:rPr>
              <a:t>/</a:t>
            </a:r>
            <a:r>
              <a:rPr lang="en-US" sz="3200" u="sng" dirty="0" err="1">
                <a:solidFill>
                  <a:schemeClr val="bg1"/>
                </a:solidFill>
                <a:effectLst/>
                <a:latin typeface="Helvetica" pitchFamily="2" charset="0"/>
              </a:rPr>
              <a:t>nflverse</a:t>
            </a:r>
            <a:r>
              <a:rPr lang="en-US" sz="3200" u="sng" dirty="0">
                <a:solidFill>
                  <a:schemeClr val="bg1"/>
                </a:solidFill>
                <a:effectLst/>
                <a:latin typeface="Helvetica" pitchFamily="2" charset="0"/>
              </a:rPr>
              <a:t>/</a:t>
            </a:r>
            <a:r>
              <a:rPr lang="en-US" sz="3200" u="sng" dirty="0" err="1">
                <a:solidFill>
                  <a:schemeClr val="bg1"/>
                </a:solidFill>
                <a:effectLst/>
                <a:latin typeface="Helvetica" pitchFamily="2" charset="0"/>
              </a:rPr>
              <a:t>nflverse</a:t>
            </a:r>
            <a:r>
              <a:rPr lang="en-US" sz="3200" u="sng" dirty="0">
                <a:solidFill>
                  <a:schemeClr val="bg1"/>
                </a:solidFill>
                <a:effectLst/>
                <a:latin typeface="Helvetica" pitchFamily="2" charset="0"/>
              </a:rPr>
              <a:t>-data/releases/tag/</a:t>
            </a:r>
            <a:r>
              <a:rPr lang="en-US" sz="3200" u="sng" dirty="0" err="1">
                <a:solidFill>
                  <a:schemeClr val="bg1"/>
                </a:solidFill>
                <a:effectLst/>
                <a:latin typeface="Helvetica" pitchFamily="2" charset="0"/>
              </a:rPr>
              <a:t>pbp</a:t>
            </a:r>
            <a:endParaRPr lang="en-US" sz="3200" u="sng" dirty="0">
              <a:solidFill>
                <a:schemeClr val="bg1"/>
              </a:solidFill>
              <a:effectLst/>
              <a:latin typeface="Helvetica" pitchFamily="2" charset="0"/>
            </a:endParaRPr>
          </a:p>
          <a:p>
            <a:pPr marL="285750" indent="-285750">
              <a:buFont typeface="Arial" panose="020B0604020202020204" pitchFamily="34" charset="0"/>
              <a:buChar char="•"/>
            </a:pPr>
            <a:endParaRPr lang="en-US" sz="3200" dirty="0">
              <a:solidFill>
                <a:schemeClr val="bg1"/>
              </a:solidFill>
            </a:endParaRPr>
          </a:p>
          <a:p>
            <a:pPr marL="285750" indent="-285750">
              <a:buFont typeface="Arial" panose="020B0604020202020204" pitchFamily="34" charset="0"/>
              <a:buChar char="•"/>
            </a:pPr>
            <a:endParaRPr lang="en-US" sz="3200" dirty="0">
              <a:solidFill>
                <a:schemeClr val="bg1"/>
              </a:solidFill>
            </a:endParaRPr>
          </a:p>
          <a:p>
            <a:pPr marL="285750" indent="-285750">
              <a:buFont typeface="Arial" panose="020B0604020202020204" pitchFamily="34" charset="0"/>
              <a:buChar char="•"/>
            </a:pPr>
            <a:endParaRPr lang="en-US" sz="3200" dirty="0">
              <a:solidFill>
                <a:schemeClr val="bg1"/>
              </a:solidFill>
            </a:endParaRPr>
          </a:p>
          <a:p>
            <a:endParaRPr lang="en-US" sz="3200" dirty="0">
              <a:solidFill>
                <a:schemeClr val="bg1"/>
              </a:solidFill>
            </a:endParaRPr>
          </a:p>
          <a:p>
            <a:pPr marL="285750" indent="-285750">
              <a:buFont typeface="Arial" panose="020B0604020202020204" pitchFamily="34" charset="0"/>
              <a:buChar char="•"/>
            </a:pPr>
            <a:endParaRPr lang="en-US" sz="3200" dirty="0">
              <a:solidFill>
                <a:schemeClr val="bg1"/>
              </a:solidFill>
            </a:endParaRPr>
          </a:p>
          <a:p>
            <a:pPr marL="285750" indent="-285750">
              <a:buFont typeface="Arial" panose="020B0604020202020204" pitchFamily="34" charset="0"/>
              <a:buChar char="•"/>
            </a:pPr>
            <a:endParaRPr lang="en-US" sz="3200" dirty="0">
              <a:solidFill>
                <a:schemeClr val="bg1"/>
              </a:solidFill>
            </a:endParaRPr>
          </a:p>
        </p:txBody>
      </p:sp>
    </p:spTree>
    <p:extLst>
      <p:ext uri="{BB962C8B-B14F-4D97-AF65-F5344CB8AC3E}">
        <p14:creationId xmlns:p14="http://schemas.microsoft.com/office/powerpoint/2010/main" val="3742287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2" name="Straight Connector 131">
            <a:extLst>
              <a:ext uri="{FF2B5EF4-FFF2-40B4-BE49-F238E27FC236}">
                <a16:creationId xmlns:a16="http://schemas.microsoft.com/office/drawing/2014/main" id="{D8689CE0-64D2-447C-9C1F-872D111D8A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1" name="Rectangle 140">
            <a:extLst>
              <a:ext uri="{FF2B5EF4-FFF2-40B4-BE49-F238E27FC236}">
                <a16:creationId xmlns:a16="http://schemas.microsoft.com/office/drawing/2014/main" id="{F96187D8-B32D-4D1A-8C48-A15933DDCD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Content Placeholder 9">
            <a:extLst>
              <a:ext uri="{FF2B5EF4-FFF2-40B4-BE49-F238E27FC236}">
                <a16:creationId xmlns:a16="http://schemas.microsoft.com/office/drawing/2014/main" id="{6D170E60-CDAB-EAE9-4C6B-71A03A9F7042}"/>
              </a:ext>
            </a:extLst>
          </p:cNvPr>
          <p:cNvPicPr>
            <a:picLocks noGrp="1" noChangeAspect="1"/>
          </p:cNvPicPr>
          <p:nvPr>
            <p:ph idx="1"/>
          </p:nvPr>
        </p:nvPicPr>
        <p:blipFill>
          <a:blip r:embed="rId2">
            <a:alphaModFix/>
          </a:blip>
          <a:srcRect/>
          <a:stretch/>
        </p:blipFill>
        <p:spPr>
          <a:xfrm>
            <a:off x="20" y="10"/>
            <a:ext cx="12191979" cy="6857990"/>
          </a:xfrm>
          <a:prstGeom prst="rect">
            <a:avLst/>
          </a:prstGeom>
        </p:spPr>
      </p:pic>
      <p:sp>
        <p:nvSpPr>
          <p:cNvPr id="142" name="Rectangle 141">
            <a:extLst>
              <a:ext uri="{FF2B5EF4-FFF2-40B4-BE49-F238E27FC236}">
                <a16:creationId xmlns:a16="http://schemas.microsoft.com/office/drawing/2014/main" id="{D019BB32-A409-4C93-9090-8BDDC45E57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4005943"/>
          </a:xfrm>
          <a:prstGeom prst="rect">
            <a:avLst/>
          </a:prstGeom>
          <a:gradFill>
            <a:gsLst>
              <a:gs pos="0">
                <a:srgbClr val="000000">
                  <a:alpha val="50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itle 1">
            <a:extLst>
              <a:ext uri="{FF2B5EF4-FFF2-40B4-BE49-F238E27FC236}">
                <a16:creationId xmlns:a16="http://schemas.microsoft.com/office/drawing/2014/main" id="{05FE1AD0-0834-E877-636C-1EAD80D67877}"/>
              </a:ext>
            </a:extLst>
          </p:cNvPr>
          <p:cNvSpPr>
            <a:spLocks noGrp="1"/>
          </p:cNvSpPr>
          <p:nvPr>
            <p:ph type="title"/>
          </p:nvPr>
        </p:nvSpPr>
        <p:spPr>
          <a:xfrm>
            <a:off x="1074314" y="1088571"/>
            <a:ext cx="9958356" cy="2050908"/>
          </a:xfrm>
        </p:spPr>
        <p:txBody>
          <a:bodyPr vert="horz" lIns="91440" tIns="45720" rIns="91440" bIns="45720" rtlCol="0" anchor="t">
            <a:normAutofit/>
          </a:bodyPr>
          <a:lstStyle/>
          <a:p>
            <a:pPr algn="r"/>
            <a:r>
              <a:rPr lang="en-US" sz="5400" cap="all" dirty="0">
                <a:solidFill>
                  <a:srgbClr val="FFFFFF"/>
                </a:solidFill>
              </a:rPr>
              <a:t>DATA CLEANUP AND EXPLORATION</a:t>
            </a:r>
          </a:p>
        </p:txBody>
      </p:sp>
      <p:cxnSp>
        <p:nvCxnSpPr>
          <p:cNvPr id="143" name="Straight Connector 142">
            <a:extLst>
              <a:ext uri="{FF2B5EF4-FFF2-40B4-BE49-F238E27FC236}">
                <a16:creationId xmlns:a16="http://schemas.microsoft.com/office/drawing/2014/main" id="{B0AA360F-DECB-4836-8FB6-22C4BC3FB02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97558"/>
            <a:ext cx="804195" cy="0"/>
          </a:xfrm>
          <a:prstGeom prst="line">
            <a:avLst/>
          </a:prstGeom>
          <a:ln w="85725">
            <a:solidFill>
              <a:srgbClr val="FFFFFF"/>
            </a:solidFill>
          </a:ln>
        </p:spPr>
        <p:style>
          <a:lnRef idx="1">
            <a:schemeClr val="accent1"/>
          </a:lnRef>
          <a:fillRef idx="0">
            <a:schemeClr val="accent1"/>
          </a:fillRef>
          <a:effectRef idx="0">
            <a:schemeClr val="accent1"/>
          </a:effectRef>
          <a:fontRef idx="minor">
            <a:schemeClr val="tx1"/>
          </a:fontRef>
        </p:style>
      </p:cxnSp>
      <p:sp>
        <p:nvSpPr>
          <p:cNvPr id="140" name="Rectangle 139">
            <a:extLst>
              <a:ext uri="{FF2B5EF4-FFF2-40B4-BE49-F238E27FC236}">
                <a16:creationId xmlns:a16="http://schemas.microsoft.com/office/drawing/2014/main" id="{74ED70DB-1943-4E5C-A1B6-D49DFE4402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851917"/>
            <a:ext cx="12192000" cy="2006082"/>
          </a:xfrm>
          <a:prstGeom prst="rect">
            <a:avLst/>
          </a:prstGeom>
          <a:gradFill>
            <a:gsLst>
              <a:gs pos="0">
                <a:srgbClr val="000000">
                  <a:alpha val="50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500055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D8689CE0-64D2-447C-9C1F-872D111D8A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F96187D8-B32D-4D1A-8C48-A15933DDCD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5">
            <a:extLst>
              <a:ext uri="{FF2B5EF4-FFF2-40B4-BE49-F238E27FC236}">
                <a16:creationId xmlns:a16="http://schemas.microsoft.com/office/drawing/2014/main" id="{208DEFEB-3A8A-56DB-64F9-AB6E12BD46F1}"/>
              </a:ext>
            </a:extLst>
          </p:cNvPr>
          <p:cNvPicPr>
            <a:picLocks noGrp="1" noChangeAspect="1"/>
          </p:cNvPicPr>
          <p:nvPr>
            <p:ph idx="1"/>
          </p:nvPr>
        </p:nvPicPr>
        <p:blipFill>
          <a:blip r:embed="rId2">
            <a:alphaModFix/>
          </a:blip>
          <a:srcRect t="7865" b="7865"/>
          <a:stretch/>
        </p:blipFill>
        <p:spPr>
          <a:xfrm>
            <a:off x="20" y="10"/>
            <a:ext cx="12191979" cy="6857990"/>
          </a:xfrm>
          <a:prstGeom prst="rect">
            <a:avLst/>
          </a:prstGeom>
        </p:spPr>
      </p:pic>
      <p:sp>
        <p:nvSpPr>
          <p:cNvPr id="14" name="Rectangle 13">
            <a:extLst>
              <a:ext uri="{FF2B5EF4-FFF2-40B4-BE49-F238E27FC236}">
                <a16:creationId xmlns:a16="http://schemas.microsoft.com/office/drawing/2014/main" id="{D019BB32-A409-4C93-9090-8BDDC45E57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4005943"/>
          </a:xfrm>
          <a:prstGeom prst="rect">
            <a:avLst/>
          </a:prstGeom>
          <a:gradFill>
            <a:gsLst>
              <a:gs pos="0">
                <a:srgbClr val="000000">
                  <a:alpha val="50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C64DC0C-2B2C-03F9-B8E5-301C1D0E7797}"/>
              </a:ext>
            </a:extLst>
          </p:cNvPr>
          <p:cNvSpPr>
            <a:spLocks noGrp="1"/>
          </p:cNvSpPr>
          <p:nvPr>
            <p:ph type="title"/>
          </p:nvPr>
        </p:nvSpPr>
        <p:spPr>
          <a:xfrm>
            <a:off x="804195" y="1836768"/>
            <a:ext cx="9958356" cy="3573366"/>
          </a:xfrm>
        </p:spPr>
        <p:txBody>
          <a:bodyPr vert="horz" lIns="91440" tIns="45720" rIns="91440" bIns="45720" rtlCol="0" anchor="t">
            <a:normAutofit/>
          </a:bodyPr>
          <a:lstStyle/>
          <a:p>
            <a:pPr algn="ctr"/>
            <a:r>
              <a:rPr lang="en-US" sz="5400" cap="all" dirty="0">
                <a:solidFill>
                  <a:schemeClr val="bg1"/>
                </a:solidFill>
              </a:rPr>
              <a:t>HOW DO TEAMS PERFORM OFFENSIVELY IN NFL WEEK 1 GAMES?</a:t>
            </a:r>
            <a:endParaRPr lang="en-US" sz="5400" cap="all" dirty="0">
              <a:solidFill>
                <a:srgbClr val="FFFFFF"/>
              </a:solidFill>
            </a:endParaRPr>
          </a:p>
        </p:txBody>
      </p:sp>
      <p:cxnSp>
        <p:nvCxnSpPr>
          <p:cNvPr id="16" name="Straight Connector 15">
            <a:extLst>
              <a:ext uri="{FF2B5EF4-FFF2-40B4-BE49-F238E27FC236}">
                <a16:creationId xmlns:a16="http://schemas.microsoft.com/office/drawing/2014/main" id="{B0AA360F-DECB-4836-8FB6-22C4BC3FB02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97558"/>
            <a:ext cx="804195" cy="0"/>
          </a:xfrm>
          <a:prstGeom prst="line">
            <a:avLst/>
          </a:prstGeom>
          <a:ln w="85725">
            <a:solidFill>
              <a:srgbClr val="FFFFFF"/>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74ED70DB-1943-4E5C-A1B6-D49DFE4402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851917"/>
            <a:ext cx="12192000" cy="2006082"/>
          </a:xfrm>
          <a:prstGeom prst="rect">
            <a:avLst/>
          </a:prstGeom>
          <a:gradFill>
            <a:gsLst>
              <a:gs pos="0">
                <a:srgbClr val="000000">
                  <a:alpha val="50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663619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D8689CE0-64D2-447C-9C1F-872D111D8A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AA6B4F65-EE0E-4A52-B5A5-85584D080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5">
            <a:extLst>
              <a:ext uri="{FF2B5EF4-FFF2-40B4-BE49-F238E27FC236}">
                <a16:creationId xmlns:a16="http://schemas.microsoft.com/office/drawing/2014/main" id="{329EDEDB-0FFA-A5ED-3D11-5AEC5D06209D}"/>
              </a:ext>
            </a:extLst>
          </p:cNvPr>
          <p:cNvPicPr>
            <a:picLocks noGrp="1" noChangeAspect="1"/>
          </p:cNvPicPr>
          <p:nvPr>
            <p:ph idx="1"/>
          </p:nvPr>
        </p:nvPicPr>
        <p:blipFill>
          <a:blip r:embed="rId2"/>
          <a:srcRect t="7865" b="7865"/>
          <a:stretch/>
        </p:blipFill>
        <p:spPr>
          <a:xfrm>
            <a:off x="20" y="10"/>
            <a:ext cx="12191979" cy="6857989"/>
          </a:xfrm>
          <a:prstGeom prst="rect">
            <a:avLst/>
          </a:prstGeom>
        </p:spPr>
      </p:pic>
      <p:pic>
        <p:nvPicPr>
          <p:cNvPr id="5" name="Picture 4">
            <a:extLst>
              <a:ext uri="{FF2B5EF4-FFF2-40B4-BE49-F238E27FC236}">
                <a16:creationId xmlns:a16="http://schemas.microsoft.com/office/drawing/2014/main" id="{4A32E89B-42C6-2362-11A3-7FD6A3E130B8}"/>
              </a:ext>
            </a:extLst>
          </p:cNvPr>
          <p:cNvPicPr>
            <a:picLocks noChangeAspect="1"/>
          </p:cNvPicPr>
          <p:nvPr/>
        </p:nvPicPr>
        <p:blipFill>
          <a:blip r:embed="rId3"/>
          <a:stretch>
            <a:fillRect/>
          </a:stretch>
        </p:blipFill>
        <p:spPr>
          <a:xfrm>
            <a:off x="297165" y="554637"/>
            <a:ext cx="5219216" cy="5576340"/>
          </a:xfrm>
          <a:prstGeom prst="rect">
            <a:avLst/>
          </a:prstGeom>
          <a:pattFill prst="pct5">
            <a:fgClr>
              <a:schemeClr val="tx1"/>
            </a:fgClr>
            <a:bgClr>
              <a:schemeClr val="bg1"/>
            </a:bgClr>
          </a:pattFill>
        </p:spPr>
      </p:pic>
      <p:pic>
        <p:nvPicPr>
          <p:cNvPr id="6" name="Picture 5">
            <a:extLst>
              <a:ext uri="{FF2B5EF4-FFF2-40B4-BE49-F238E27FC236}">
                <a16:creationId xmlns:a16="http://schemas.microsoft.com/office/drawing/2014/main" id="{77815712-6C5F-BD0F-0D26-20F5266DA497}"/>
              </a:ext>
            </a:extLst>
          </p:cNvPr>
          <p:cNvPicPr>
            <a:picLocks noChangeAspect="1"/>
          </p:cNvPicPr>
          <p:nvPr/>
        </p:nvPicPr>
        <p:blipFill>
          <a:blip r:embed="rId4"/>
          <a:stretch>
            <a:fillRect/>
          </a:stretch>
        </p:blipFill>
        <p:spPr>
          <a:xfrm>
            <a:off x="5813526" y="554636"/>
            <a:ext cx="5778634" cy="5576339"/>
          </a:xfrm>
          <a:prstGeom prst="rect">
            <a:avLst/>
          </a:prstGeom>
        </p:spPr>
      </p:pic>
    </p:spTree>
    <p:extLst>
      <p:ext uri="{BB962C8B-B14F-4D97-AF65-F5344CB8AC3E}">
        <p14:creationId xmlns:p14="http://schemas.microsoft.com/office/powerpoint/2010/main" val="21896348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9C0428A-8514-B2E1-B54A-C5BC09D7EF9C}"/>
            </a:ext>
          </a:extLst>
        </p:cNvPr>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CEF31048-1102-5694-B983-3678F63A60D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66263659-C672-2202-190C-127F4D02F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5">
            <a:extLst>
              <a:ext uri="{FF2B5EF4-FFF2-40B4-BE49-F238E27FC236}">
                <a16:creationId xmlns:a16="http://schemas.microsoft.com/office/drawing/2014/main" id="{C8963E31-83DA-07F0-DF08-7218E97F6AAA}"/>
              </a:ext>
            </a:extLst>
          </p:cNvPr>
          <p:cNvPicPr>
            <a:picLocks noGrp="1" noChangeAspect="1"/>
          </p:cNvPicPr>
          <p:nvPr>
            <p:ph idx="1"/>
          </p:nvPr>
        </p:nvPicPr>
        <p:blipFill>
          <a:blip r:embed="rId2">
            <a:alphaModFix/>
          </a:blip>
          <a:srcRect t="7865" b="7865"/>
          <a:stretch/>
        </p:blipFill>
        <p:spPr>
          <a:xfrm>
            <a:off x="20" y="10"/>
            <a:ext cx="12191979" cy="6857990"/>
          </a:xfrm>
          <a:prstGeom prst="rect">
            <a:avLst/>
          </a:prstGeom>
        </p:spPr>
      </p:pic>
      <p:sp>
        <p:nvSpPr>
          <p:cNvPr id="14" name="Rectangle 13">
            <a:extLst>
              <a:ext uri="{FF2B5EF4-FFF2-40B4-BE49-F238E27FC236}">
                <a16:creationId xmlns:a16="http://schemas.microsoft.com/office/drawing/2014/main" id="{536FAA83-56FD-425E-D411-156473DC55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4005943"/>
          </a:xfrm>
          <a:prstGeom prst="rect">
            <a:avLst/>
          </a:prstGeom>
          <a:gradFill>
            <a:gsLst>
              <a:gs pos="0">
                <a:srgbClr val="000000">
                  <a:alpha val="50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8CEE72-F54C-2C85-9DA6-10640E771D6B}"/>
              </a:ext>
            </a:extLst>
          </p:cNvPr>
          <p:cNvSpPr>
            <a:spLocks noGrp="1"/>
          </p:cNvSpPr>
          <p:nvPr>
            <p:ph type="title"/>
          </p:nvPr>
        </p:nvSpPr>
        <p:spPr>
          <a:xfrm>
            <a:off x="804195" y="1836768"/>
            <a:ext cx="9958356" cy="3573366"/>
          </a:xfrm>
        </p:spPr>
        <p:txBody>
          <a:bodyPr vert="horz" lIns="91440" tIns="45720" rIns="91440" bIns="45720" rtlCol="0" anchor="t">
            <a:normAutofit/>
          </a:bodyPr>
          <a:lstStyle/>
          <a:p>
            <a:pPr algn="ctr"/>
            <a:r>
              <a:rPr lang="en-US" sz="5400" cap="all" dirty="0">
                <a:solidFill>
                  <a:srgbClr val="FFFFFF"/>
                </a:solidFill>
              </a:rPr>
              <a:t>What are tendencies for teams in specific down and distance situations?</a:t>
            </a:r>
          </a:p>
        </p:txBody>
      </p:sp>
      <p:cxnSp>
        <p:nvCxnSpPr>
          <p:cNvPr id="16" name="Straight Connector 15">
            <a:extLst>
              <a:ext uri="{FF2B5EF4-FFF2-40B4-BE49-F238E27FC236}">
                <a16:creationId xmlns:a16="http://schemas.microsoft.com/office/drawing/2014/main" id="{E3BB27A2-E07E-8543-0394-1E58771529A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97558"/>
            <a:ext cx="804195" cy="0"/>
          </a:xfrm>
          <a:prstGeom prst="line">
            <a:avLst/>
          </a:prstGeom>
          <a:ln w="85725">
            <a:solidFill>
              <a:srgbClr val="FFFFFF"/>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83D2E48C-5413-15AA-EB1B-AA1B43A42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851917"/>
            <a:ext cx="12192000" cy="2006082"/>
          </a:xfrm>
          <a:prstGeom prst="rect">
            <a:avLst/>
          </a:prstGeom>
          <a:gradFill>
            <a:gsLst>
              <a:gs pos="0">
                <a:srgbClr val="000000">
                  <a:alpha val="50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768466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55FD4B0-F568-46FD-D4E8-0B158D9E5530}"/>
            </a:ext>
          </a:extLst>
        </p:cNvPr>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788D5078-CBC5-B6B2-C9A2-38E132479D5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1" name="Rectangle 10">
            <a:extLst>
              <a:ext uri="{FF2B5EF4-FFF2-40B4-BE49-F238E27FC236}">
                <a16:creationId xmlns:a16="http://schemas.microsoft.com/office/drawing/2014/main" id="{73F3B7AD-9BDA-6981-C146-6B0B75873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5">
            <a:extLst>
              <a:ext uri="{FF2B5EF4-FFF2-40B4-BE49-F238E27FC236}">
                <a16:creationId xmlns:a16="http://schemas.microsoft.com/office/drawing/2014/main" id="{5285B279-0E02-4A68-D2F0-702B7EE47A01}"/>
              </a:ext>
            </a:extLst>
          </p:cNvPr>
          <p:cNvPicPr>
            <a:picLocks noGrp="1" noChangeAspect="1"/>
          </p:cNvPicPr>
          <p:nvPr>
            <p:ph idx="1"/>
          </p:nvPr>
        </p:nvPicPr>
        <p:blipFill>
          <a:blip r:embed="rId2"/>
          <a:srcRect t="7865" b="7865"/>
          <a:stretch/>
        </p:blipFill>
        <p:spPr>
          <a:xfrm>
            <a:off x="20" y="10"/>
            <a:ext cx="12191979" cy="6857989"/>
          </a:xfrm>
          <a:prstGeom prst="rect">
            <a:avLst/>
          </a:prstGeom>
        </p:spPr>
      </p:pic>
      <p:pic>
        <p:nvPicPr>
          <p:cNvPr id="2" name="Picture 1">
            <a:extLst>
              <a:ext uri="{FF2B5EF4-FFF2-40B4-BE49-F238E27FC236}">
                <a16:creationId xmlns:a16="http://schemas.microsoft.com/office/drawing/2014/main" id="{D086501B-575B-729E-1A38-D3FADBFC9FAA}"/>
              </a:ext>
            </a:extLst>
          </p:cNvPr>
          <p:cNvPicPr>
            <a:picLocks noChangeAspect="1"/>
          </p:cNvPicPr>
          <p:nvPr/>
        </p:nvPicPr>
        <p:blipFill>
          <a:blip r:embed="rId3"/>
          <a:stretch>
            <a:fillRect/>
          </a:stretch>
        </p:blipFill>
        <p:spPr>
          <a:xfrm>
            <a:off x="1461401" y="257922"/>
            <a:ext cx="4133556" cy="3145536"/>
          </a:xfrm>
          <a:prstGeom prst="rect">
            <a:avLst/>
          </a:prstGeom>
          <a:scene3d>
            <a:camera prst="orthographicFront"/>
            <a:lightRig rig="threePt" dir="t"/>
          </a:scene3d>
          <a:sp3d>
            <a:bevelT prst="relaxedInset"/>
          </a:sp3d>
        </p:spPr>
      </p:pic>
      <p:pic>
        <p:nvPicPr>
          <p:cNvPr id="3" name="Picture 2">
            <a:extLst>
              <a:ext uri="{FF2B5EF4-FFF2-40B4-BE49-F238E27FC236}">
                <a16:creationId xmlns:a16="http://schemas.microsoft.com/office/drawing/2014/main" id="{EE0728FF-74E2-CF85-7B48-CBB1A4D43FFA}"/>
              </a:ext>
            </a:extLst>
          </p:cNvPr>
          <p:cNvPicPr>
            <a:picLocks noChangeAspect="1"/>
          </p:cNvPicPr>
          <p:nvPr/>
        </p:nvPicPr>
        <p:blipFill>
          <a:blip r:embed="rId4"/>
          <a:stretch>
            <a:fillRect/>
          </a:stretch>
        </p:blipFill>
        <p:spPr>
          <a:xfrm>
            <a:off x="6213006" y="294614"/>
            <a:ext cx="4133549" cy="3145536"/>
          </a:xfrm>
          <a:prstGeom prst="rect">
            <a:avLst/>
          </a:prstGeom>
          <a:effectLst>
            <a:innerShdw blurRad="63500" dist="50800" dir="13500000">
              <a:schemeClr val="bg1">
                <a:alpha val="50000"/>
              </a:schemeClr>
            </a:innerShdw>
          </a:effectLst>
          <a:scene3d>
            <a:camera prst="orthographicFront"/>
            <a:lightRig rig="threePt" dir="t"/>
          </a:scene3d>
          <a:sp3d>
            <a:bevelT prst="relaxedInset"/>
          </a:sp3d>
        </p:spPr>
      </p:pic>
      <p:pic>
        <p:nvPicPr>
          <p:cNvPr id="5" name="Picture 4">
            <a:extLst>
              <a:ext uri="{FF2B5EF4-FFF2-40B4-BE49-F238E27FC236}">
                <a16:creationId xmlns:a16="http://schemas.microsoft.com/office/drawing/2014/main" id="{6373D74D-8A78-C17F-EAE4-B47EDF41BD9C}"/>
              </a:ext>
            </a:extLst>
          </p:cNvPr>
          <p:cNvPicPr>
            <a:picLocks noChangeAspect="1"/>
          </p:cNvPicPr>
          <p:nvPr/>
        </p:nvPicPr>
        <p:blipFill>
          <a:blip r:embed="rId5"/>
          <a:stretch>
            <a:fillRect/>
          </a:stretch>
        </p:blipFill>
        <p:spPr>
          <a:xfrm>
            <a:off x="1461402" y="3554650"/>
            <a:ext cx="4118895" cy="3141001"/>
          </a:xfrm>
          <a:prstGeom prst="rect">
            <a:avLst/>
          </a:prstGeom>
          <a:scene3d>
            <a:camera prst="orthographicFront"/>
            <a:lightRig rig="threePt" dir="t"/>
          </a:scene3d>
          <a:sp3d>
            <a:bevelT prst="relaxedInset"/>
          </a:sp3d>
        </p:spPr>
      </p:pic>
      <p:pic>
        <p:nvPicPr>
          <p:cNvPr id="6" name="Picture 5">
            <a:extLst>
              <a:ext uri="{FF2B5EF4-FFF2-40B4-BE49-F238E27FC236}">
                <a16:creationId xmlns:a16="http://schemas.microsoft.com/office/drawing/2014/main" id="{1294A5BC-D928-F68B-95FA-7B72A998C792}"/>
              </a:ext>
            </a:extLst>
          </p:cNvPr>
          <p:cNvPicPr>
            <a:picLocks noChangeAspect="1"/>
          </p:cNvPicPr>
          <p:nvPr/>
        </p:nvPicPr>
        <p:blipFill>
          <a:blip r:embed="rId6"/>
          <a:stretch>
            <a:fillRect/>
          </a:stretch>
        </p:blipFill>
        <p:spPr>
          <a:xfrm>
            <a:off x="6213006" y="3573310"/>
            <a:ext cx="4118895" cy="3141001"/>
          </a:xfrm>
          <a:prstGeom prst="rect">
            <a:avLst/>
          </a:prstGeom>
          <a:scene3d>
            <a:camera prst="orthographicFront"/>
            <a:lightRig rig="threePt" dir="t"/>
          </a:scene3d>
          <a:sp3d>
            <a:bevelT prst="relaxedInset"/>
          </a:sp3d>
        </p:spPr>
      </p:pic>
    </p:spTree>
    <p:extLst>
      <p:ext uri="{BB962C8B-B14F-4D97-AF65-F5344CB8AC3E}">
        <p14:creationId xmlns:p14="http://schemas.microsoft.com/office/powerpoint/2010/main" val="1404140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6D3FE44-6EC3-EE23-A82C-ECB4DC1D44F7}"/>
            </a:ext>
          </a:extLst>
        </p:cNvPr>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756B0054-503B-D288-0994-58A7C174C6D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85205"/>
            <a:ext cx="804195" cy="0"/>
          </a:xfrm>
          <a:prstGeom prst="line">
            <a:avLst/>
          </a:prstGeom>
          <a:ln w="85725">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5B9B6D0-F705-DFFB-4BD0-776E4F407F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5">
            <a:extLst>
              <a:ext uri="{FF2B5EF4-FFF2-40B4-BE49-F238E27FC236}">
                <a16:creationId xmlns:a16="http://schemas.microsoft.com/office/drawing/2014/main" id="{1BC88355-A7FE-DF40-9193-5E74723E8757}"/>
              </a:ext>
            </a:extLst>
          </p:cNvPr>
          <p:cNvPicPr>
            <a:picLocks noGrp="1" noChangeAspect="1"/>
          </p:cNvPicPr>
          <p:nvPr>
            <p:ph idx="1"/>
          </p:nvPr>
        </p:nvPicPr>
        <p:blipFill>
          <a:blip r:embed="rId2">
            <a:alphaModFix/>
          </a:blip>
          <a:srcRect t="7865" b="7865"/>
          <a:stretch/>
        </p:blipFill>
        <p:spPr>
          <a:xfrm>
            <a:off x="20" y="10"/>
            <a:ext cx="12191979" cy="6857990"/>
          </a:xfrm>
          <a:prstGeom prst="rect">
            <a:avLst/>
          </a:prstGeom>
        </p:spPr>
      </p:pic>
      <p:sp>
        <p:nvSpPr>
          <p:cNvPr id="14" name="Rectangle 13">
            <a:extLst>
              <a:ext uri="{FF2B5EF4-FFF2-40B4-BE49-F238E27FC236}">
                <a16:creationId xmlns:a16="http://schemas.microsoft.com/office/drawing/2014/main" id="{7FDAC458-A112-18DC-791B-F0B7ADD36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4005943"/>
          </a:xfrm>
          <a:prstGeom prst="rect">
            <a:avLst/>
          </a:prstGeom>
          <a:gradFill>
            <a:gsLst>
              <a:gs pos="0">
                <a:srgbClr val="000000">
                  <a:alpha val="50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F82F40-64F8-C3B3-EE00-A33311EFDDA4}"/>
              </a:ext>
            </a:extLst>
          </p:cNvPr>
          <p:cNvSpPr>
            <a:spLocks noGrp="1"/>
          </p:cNvSpPr>
          <p:nvPr>
            <p:ph type="title"/>
          </p:nvPr>
        </p:nvSpPr>
        <p:spPr>
          <a:xfrm>
            <a:off x="804195" y="1836768"/>
            <a:ext cx="9958356" cy="3573366"/>
          </a:xfrm>
        </p:spPr>
        <p:txBody>
          <a:bodyPr vert="horz" lIns="91440" tIns="45720" rIns="91440" bIns="45720" rtlCol="0" anchor="t">
            <a:normAutofit fontScale="90000"/>
          </a:bodyPr>
          <a:lstStyle/>
          <a:p>
            <a:pPr algn="ctr"/>
            <a:r>
              <a:rPr lang="en-US" sz="5400" cap="all" dirty="0">
                <a:solidFill>
                  <a:schemeClr val="bg1"/>
                </a:solidFill>
              </a:rPr>
              <a:t>WHAT ARE the conversion rates for possessions downs? What tendencies did you identify?</a:t>
            </a:r>
            <a:endParaRPr lang="en-US" sz="5400" cap="all" dirty="0">
              <a:solidFill>
                <a:srgbClr val="FFFFFF"/>
              </a:solidFill>
            </a:endParaRPr>
          </a:p>
        </p:txBody>
      </p:sp>
      <p:cxnSp>
        <p:nvCxnSpPr>
          <p:cNvPr id="16" name="Straight Connector 15">
            <a:extLst>
              <a:ext uri="{FF2B5EF4-FFF2-40B4-BE49-F238E27FC236}">
                <a16:creationId xmlns:a16="http://schemas.microsoft.com/office/drawing/2014/main" id="{F4AEA4C0-319A-FEE8-336C-548F59997C6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197558"/>
            <a:ext cx="804195" cy="0"/>
          </a:xfrm>
          <a:prstGeom prst="line">
            <a:avLst/>
          </a:prstGeom>
          <a:ln w="85725">
            <a:solidFill>
              <a:srgbClr val="FFFFFF"/>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F6352B92-4529-71FD-8E4F-CBBD6AAA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851917"/>
            <a:ext cx="12192000" cy="2006082"/>
          </a:xfrm>
          <a:prstGeom prst="rect">
            <a:avLst/>
          </a:prstGeom>
          <a:gradFill>
            <a:gsLst>
              <a:gs pos="0">
                <a:srgbClr val="000000">
                  <a:alpha val="50000"/>
                </a:srgbClr>
              </a:gs>
              <a:gs pos="100000">
                <a:srgbClr val="00000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18759301"/>
      </p:ext>
    </p:extLst>
  </p:cSld>
  <p:clrMapOvr>
    <a:masterClrMapping/>
  </p:clrMapOvr>
</p:sld>
</file>

<file path=ppt/theme/theme1.xml><?xml version="1.0" encoding="utf-8"?>
<a:theme xmlns:a="http://schemas.openxmlformats.org/drawingml/2006/main" name="BjornVTI">
  <a:themeElements>
    <a:clrScheme name="AnalogousFromRegularSeedLeftStep">
      <a:dk1>
        <a:srgbClr val="000000"/>
      </a:dk1>
      <a:lt1>
        <a:srgbClr val="FFFFFF"/>
      </a:lt1>
      <a:dk2>
        <a:srgbClr val="1B2830"/>
      </a:dk2>
      <a:lt2>
        <a:srgbClr val="F0F3F1"/>
      </a:lt2>
      <a:accent1>
        <a:srgbClr val="E32D9B"/>
      </a:accent1>
      <a:accent2>
        <a:srgbClr val="CD1BD1"/>
      </a:accent2>
      <a:accent3>
        <a:srgbClr val="932DE3"/>
      </a:accent3>
      <a:accent4>
        <a:srgbClr val="4E36D6"/>
      </a:accent4>
      <a:accent5>
        <a:srgbClr val="2D5EE3"/>
      </a:accent5>
      <a:accent6>
        <a:srgbClr val="1B98D1"/>
      </a:accent6>
      <a:hlink>
        <a:srgbClr val="349C5D"/>
      </a:hlink>
      <a:folHlink>
        <a:srgbClr val="7F7F7F"/>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jornVTI" id="{D01443FD-65CF-4AEF-9B9D-4466C96F9785}" vid="{36EF4262-385E-40E6-B073-FB18FD98BF4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823</TotalTime>
  <Words>512</Words>
  <Application>Microsoft Macintosh PowerPoint</Application>
  <PresentationFormat>Widescreen</PresentationFormat>
  <Paragraphs>51</Paragraphs>
  <Slides>29</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Aptos</vt:lpstr>
      <vt:lpstr>Arial</vt:lpstr>
      <vt:lpstr>Helvetica</vt:lpstr>
      <vt:lpstr>Helvetica Neue</vt:lpstr>
      <vt:lpstr>Neue Haas Grotesk Text Pro</vt:lpstr>
      <vt:lpstr>BjornVTI</vt:lpstr>
      <vt:lpstr>PROJECT 3</vt:lpstr>
      <vt:lpstr>PROJECT FOCUS</vt:lpstr>
      <vt:lpstr>DATA SOURCE</vt:lpstr>
      <vt:lpstr>DATA CLEANUP AND EXPLORATION</vt:lpstr>
      <vt:lpstr>HOW DO TEAMS PERFORM OFFENSIVELY IN NFL WEEK 1 GAMES?</vt:lpstr>
      <vt:lpstr>PowerPoint Presentation</vt:lpstr>
      <vt:lpstr>What are tendencies for teams in specific down and distance situations?</vt:lpstr>
      <vt:lpstr>PowerPoint Presentation</vt:lpstr>
      <vt:lpstr>WHAT ARE the conversion rates for possessions downs? What tendencies did you identify?</vt:lpstr>
      <vt:lpstr>PowerPoint Presentation</vt:lpstr>
      <vt:lpstr>HOW DO DIFFERENT TEAM Statistics correlate with winning outcomes in week 1 games?</vt:lpstr>
      <vt:lpstr>PowerPoint Presentation</vt:lpstr>
      <vt:lpstr>WEBSITE</vt:lpstr>
      <vt:lpstr>CONCLUSION</vt:lpstr>
      <vt:lpstr>    THANK YOU</vt:lpstr>
      <vt:lpstr>PowerPoint Presentation</vt:lpstr>
      <vt:lpstr>PowerPoint Presentation</vt:lpstr>
      <vt:lpstr>PowerPoint Presentation</vt:lpstr>
      <vt:lpstr>PowerPoint Presentation</vt:lpstr>
      <vt:lpstr>Research Questions</vt:lpstr>
      <vt:lpstr>HOW DO DIFFERENT TEAM Statistics correlate with winning outcomes in week 1 games?</vt:lpstr>
      <vt:lpstr>HOW DO TEAMS PERFORM OFFENSIVELY IN NFL WEEK 1 GAMES?</vt:lpstr>
      <vt:lpstr>WHAT ARE the conversion rates for possessions downs? What tendencies did you identify?</vt:lpstr>
      <vt:lpstr>PowerPoint Presentation</vt:lpstr>
      <vt:lpstr>PowerPoint Presentation</vt:lpstr>
      <vt:lpstr>WHAT ARE the conversion rates for possessions downs? What tendencies did you identify?</vt:lpstr>
      <vt:lpstr>What are tendencies for teams in specific down and distance situations?</vt:lpstr>
      <vt:lpstr>PowerPoint Presentation</vt:lpstr>
      <vt:lpstr>DATA SOURCE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mrjaynolan@gmail.com</dc:creator>
  <cp:lastModifiedBy>mrjaynolan@gmail.com</cp:lastModifiedBy>
  <cp:revision>4</cp:revision>
  <dcterms:created xsi:type="dcterms:W3CDTF">2024-09-16T23:51:55Z</dcterms:created>
  <dcterms:modified xsi:type="dcterms:W3CDTF">2024-09-18T03:21:12Z</dcterms:modified>
</cp:coreProperties>
</file>

<file path=docProps/thumbnail.jpeg>
</file>